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21"/>
  </p:notesMasterIdLst>
  <p:sldIdLst>
    <p:sldId id="257" r:id="rId2"/>
    <p:sldId id="256" r:id="rId3"/>
    <p:sldId id="258" r:id="rId4"/>
    <p:sldId id="259" r:id="rId5"/>
    <p:sldId id="260" r:id="rId6"/>
    <p:sldId id="261" r:id="rId7"/>
    <p:sldId id="263" r:id="rId8"/>
    <p:sldId id="262" r:id="rId9"/>
    <p:sldId id="266" r:id="rId10"/>
    <p:sldId id="264" r:id="rId11"/>
    <p:sldId id="274" r:id="rId12"/>
    <p:sldId id="265" r:id="rId13"/>
    <p:sldId id="272" r:id="rId14"/>
    <p:sldId id="273" r:id="rId15"/>
    <p:sldId id="271" r:id="rId16"/>
    <p:sldId id="267" r:id="rId17"/>
    <p:sldId id="269" r:id="rId18"/>
    <p:sldId id="275" r:id="rId19"/>
    <p:sldId id="270"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8BB45-F199-44AC-8093-2EE6F8D0FDEA}" type="datetimeFigureOut">
              <a:rPr lang="tr-TR" smtClean="0"/>
              <a:t>22.03.2016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4325E-175E-4997-B95E-AD5F5297A4D5}" type="slidenum">
              <a:rPr lang="tr-TR" smtClean="0"/>
              <a:t>‹#›</a:t>
            </a:fld>
            <a:endParaRPr lang="tr-TR"/>
          </a:p>
        </p:txBody>
      </p:sp>
    </p:spTree>
    <p:extLst>
      <p:ext uri="{BB962C8B-B14F-4D97-AF65-F5344CB8AC3E}">
        <p14:creationId xmlns:p14="http://schemas.microsoft.com/office/powerpoint/2010/main" val="1762844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C14325E-175E-4997-B95E-AD5F5297A4D5}" type="slidenum">
              <a:rPr lang="tr-TR" smtClean="0"/>
              <a:t>1</a:t>
            </a:fld>
            <a:endParaRPr lang="tr-TR"/>
          </a:p>
        </p:txBody>
      </p:sp>
    </p:spTree>
    <p:extLst>
      <p:ext uri="{BB962C8B-B14F-4D97-AF65-F5344CB8AC3E}">
        <p14:creationId xmlns:p14="http://schemas.microsoft.com/office/powerpoint/2010/main" val="2093501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61313A6-7798-402F-B7FD-6FA0F7513794}"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70575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D1EDF36-E64F-48CB-BE5A-6470048F8F76}"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3013339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27121F-95C3-4CA3-82D5-3D5C7C8A0391}"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9334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CF449B-F75D-4495-B4F7-0832525BBE18}"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4035519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305084-CB3B-4FFE-8BD4-62962294ECF5}"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4991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D4E38F-05B6-4F10-9BBE-33B6C57EAD76}"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174261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180019C-6846-493E-A5DA-F9C05FF82FE6}"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4059116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0FBF96-D463-4D09-9498-75AA6873E280}"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232729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9C7AD0D-D8E9-4FF5-AF89-89CB9A84D518}"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4169843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344ABB1-B407-4682-AD4D-29399D9BA7DA}" type="datetime1">
              <a:rPr lang="tr-TR" smtClean="0"/>
              <a:t>22.03.2016</a:t>
            </a:fld>
            <a:endParaRPr lang="tr-TR"/>
          </a:p>
        </p:txBody>
      </p:sp>
      <p:sp>
        <p:nvSpPr>
          <p:cNvPr id="5" name="Footer Placeholder 4"/>
          <p:cNvSpPr>
            <a:spLocks noGrp="1"/>
          </p:cNvSpPr>
          <p:nvPr>
            <p:ph type="ftr" sz="quarter" idx="11"/>
          </p:nvPr>
        </p:nvSpPr>
        <p:spPr/>
        <p:txBody>
          <a:bodyPr/>
          <a:lstStyle/>
          <a:p>
            <a:r>
              <a:rPr lang="tr-TR" smtClean="0"/>
              <a:t>YTU Avrupa Birliği Ofisi</a:t>
            </a:r>
            <a:endParaRPr lang="tr-TR"/>
          </a:p>
        </p:txBody>
      </p:sp>
      <p:sp>
        <p:nvSpPr>
          <p:cNvPr id="6" name="Slide Number Placeholder 5"/>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1547945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981FE5-A87C-4581-8D84-B518E6809055}" type="datetime1">
              <a:rPr lang="tr-TR" smtClean="0"/>
              <a:t>22.03.2016</a:t>
            </a:fld>
            <a:endParaRPr lang="tr-TR"/>
          </a:p>
        </p:txBody>
      </p:sp>
      <p:sp>
        <p:nvSpPr>
          <p:cNvPr id="6" name="Footer Placeholder 5"/>
          <p:cNvSpPr>
            <a:spLocks noGrp="1"/>
          </p:cNvSpPr>
          <p:nvPr>
            <p:ph type="ftr" sz="quarter" idx="11"/>
          </p:nvPr>
        </p:nvSpPr>
        <p:spPr/>
        <p:txBody>
          <a:bodyPr/>
          <a:lstStyle/>
          <a:p>
            <a:r>
              <a:rPr lang="tr-TR" smtClean="0"/>
              <a:t>YTU Avrupa Birliği Ofisi</a:t>
            </a:r>
            <a:endParaRPr lang="tr-TR"/>
          </a:p>
        </p:txBody>
      </p:sp>
      <p:sp>
        <p:nvSpPr>
          <p:cNvPr id="7" name="Slide Number Placeholder 6"/>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3854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04063FA-FB39-4B65-A71A-5609604440A2}" type="datetime1">
              <a:rPr lang="tr-TR" smtClean="0"/>
              <a:t>22.03.2016</a:t>
            </a:fld>
            <a:endParaRPr lang="tr-TR"/>
          </a:p>
        </p:txBody>
      </p:sp>
      <p:sp>
        <p:nvSpPr>
          <p:cNvPr id="8" name="Footer Placeholder 7"/>
          <p:cNvSpPr>
            <a:spLocks noGrp="1"/>
          </p:cNvSpPr>
          <p:nvPr>
            <p:ph type="ftr" sz="quarter" idx="11"/>
          </p:nvPr>
        </p:nvSpPr>
        <p:spPr/>
        <p:txBody>
          <a:bodyPr/>
          <a:lstStyle/>
          <a:p>
            <a:r>
              <a:rPr lang="tr-TR" smtClean="0"/>
              <a:t>YTU Avrupa Birliği Ofisi</a:t>
            </a:r>
            <a:endParaRPr lang="tr-TR"/>
          </a:p>
        </p:txBody>
      </p:sp>
      <p:sp>
        <p:nvSpPr>
          <p:cNvPr id="9" name="Slide Number Placeholder 8"/>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306984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751E2D3-C4F2-4CC1-9CA2-A15061CCB765}" type="datetime1">
              <a:rPr lang="tr-TR" smtClean="0"/>
              <a:t>22.03.2016</a:t>
            </a:fld>
            <a:endParaRPr lang="tr-TR"/>
          </a:p>
        </p:txBody>
      </p:sp>
      <p:sp>
        <p:nvSpPr>
          <p:cNvPr id="4" name="Footer Placeholder 3"/>
          <p:cNvSpPr>
            <a:spLocks noGrp="1"/>
          </p:cNvSpPr>
          <p:nvPr>
            <p:ph type="ftr" sz="quarter" idx="11"/>
          </p:nvPr>
        </p:nvSpPr>
        <p:spPr/>
        <p:txBody>
          <a:bodyPr/>
          <a:lstStyle/>
          <a:p>
            <a:r>
              <a:rPr lang="tr-TR" smtClean="0"/>
              <a:t>YTU Avrupa Birliği Ofisi</a:t>
            </a:r>
            <a:endParaRPr lang="tr-TR"/>
          </a:p>
        </p:txBody>
      </p:sp>
      <p:sp>
        <p:nvSpPr>
          <p:cNvPr id="5" name="Slide Number Placeholder 4"/>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1623279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80DEB-6EB5-456D-B48E-A63B35B2B121}" type="datetime1">
              <a:rPr lang="tr-TR" smtClean="0"/>
              <a:t>22.03.2016</a:t>
            </a:fld>
            <a:endParaRPr lang="tr-TR"/>
          </a:p>
        </p:txBody>
      </p:sp>
      <p:sp>
        <p:nvSpPr>
          <p:cNvPr id="3" name="Footer Placeholder 2"/>
          <p:cNvSpPr>
            <a:spLocks noGrp="1"/>
          </p:cNvSpPr>
          <p:nvPr>
            <p:ph type="ftr" sz="quarter" idx="11"/>
          </p:nvPr>
        </p:nvSpPr>
        <p:spPr/>
        <p:txBody>
          <a:bodyPr/>
          <a:lstStyle/>
          <a:p>
            <a:r>
              <a:rPr lang="tr-TR" smtClean="0"/>
              <a:t>YTU Avrupa Birliği Ofisi</a:t>
            </a:r>
            <a:endParaRPr lang="tr-TR"/>
          </a:p>
        </p:txBody>
      </p:sp>
      <p:sp>
        <p:nvSpPr>
          <p:cNvPr id="4" name="Slide Number Placeholder 3"/>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95107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59DF98C-DECD-403D-9684-2C1F90E53774}" type="datetime1">
              <a:rPr lang="tr-TR" smtClean="0"/>
              <a:t>22.03.2016</a:t>
            </a:fld>
            <a:endParaRPr lang="tr-TR"/>
          </a:p>
        </p:txBody>
      </p:sp>
      <p:sp>
        <p:nvSpPr>
          <p:cNvPr id="6" name="Footer Placeholder 5"/>
          <p:cNvSpPr>
            <a:spLocks noGrp="1"/>
          </p:cNvSpPr>
          <p:nvPr>
            <p:ph type="ftr" sz="quarter" idx="11"/>
          </p:nvPr>
        </p:nvSpPr>
        <p:spPr/>
        <p:txBody>
          <a:bodyPr/>
          <a:lstStyle/>
          <a:p>
            <a:r>
              <a:rPr lang="tr-TR" smtClean="0"/>
              <a:t>YTU Avrupa Birliği Ofisi</a:t>
            </a:r>
            <a:endParaRPr lang="tr-TR"/>
          </a:p>
        </p:txBody>
      </p:sp>
      <p:sp>
        <p:nvSpPr>
          <p:cNvPr id="7" name="Slide Number Placeholder 6"/>
          <p:cNvSpPr>
            <a:spLocks noGrp="1"/>
          </p:cNvSpPr>
          <p:nvPr>
            <p:ph type="sldNum" sz="quarter" idx="12"/>
          </p:nvPr>
        </p:nvSpPr>
        <p:spPr/>
        <p:txBody>
          <a:bodyPr/>
          <a:lstStyle/>
          <a:p>
            <a:fld id="{C660B34E-BCC5-45D8-9C5D-D5BEB3264A01}" type="slidenum">
              <a:rPr lang="tr-TR" smtClean="0"/>
              <a:t>‹#›</a:t>
            </a:fld>
            <a:endParaRPr lang="tr-TR"/>
          </a:p>
        </p:txBody>
      </p:sp>
    </p:spTree>
    <p:extLst>
      <p:ext uri="{BB962C8B-B14F-4D97-AF65-F5344CB8AC3E}">
        <p14:creationId xmlns:p14="http://schemas.microsoft.com/office/powerpoint/2010/main" val="317984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r>
              <a:rPr lang="tr-TR" smtClean="0"/>
              <a:t>YTU Avrupa Birliği Ofisi</a:t>
            </a:r>
            <a:endParaRPr lang="tr-TR"/>
          </a:p>
        </p:txBody>
      </p:sp>
      <p:sp>
        <p:nvSpPr>
          <p:cNvPr id="7" name="Slide Number Placeholder 6"/>
          <p:cNvSpPr>
            <a:spLocks noGrp="1"/>
          </p:cNvSpPr>
          <p:nvPr>
            <p:ph type="sldNum" sz="quarter" idx="12"/>
          </p:nvPr>
        </p:nvSpPr>
        <p:spPr/>
        <p:txBody>
          <a:bodyPr/>
          <a:lstStyle/>
          <a:p>
            <a:fld id="{C660B34E-BCC5-45D8-9C5D-D5BEB3264A01}" type="slidenum">
              <a:rPr lang="tr-TR" smtClean="0"/>
              <a:t>‹#›</a:t>
            </a:fld>
            <a:endParaRPr lang="tr-TR"/>
          </a:p>
        </p:txBody>
      </p:sp>
      <p:sp>
        <p:nvSpPr>
          <p:cNvPr id="5" name="Date Placeholder 4"/>
          <p:cNvSpPr>
            <a:spLocks noGrp="1"/>
          </p:cNvSpPr>
          <p:nvPr>
            <p:ph type="dt" sz="half" idx="10"/>
          </p:nvPr>
        </p:nvSpPr>
        <p:spPr/>
        <p:txBody>
          <a:bodyPr/>
          <a:lstStyle/>
          <a:p>
            <a:fld id="{3F77CC02-7F1B-4E71-A52D-393AD15EE91C}" type="datetime1">
              <a:rPr lang="tr-TR" smtClean="0"/>
              <a:t>22.03.2016</a:t>
            </a:fld>
            <a:endParaRPr lang="tr-TR"/>
          </a:p>
        </p:txBody>
      </p:sp>
    </p:spTree>
    <p:extLst>
      <p:ext uri="{BB962C8B-B14F-4D97-AF65-F5344CB8AC3E}">
        <p14:creationId xmlns:p14="http://schemas.microsoft.com/office/powerpoint/2010/main" val="1274178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82CC1C-2097-43CF-87E3-6FFE40414A78}" type="datetime1">
              <a:rPr lang="tr-TR" smtClean="0"/>
              <a:t>22.03.2016</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YTU Avrupa Birliği Ofisi</a:t>
            </a:r>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60B34E-BCC5-45D8-9C5D-D5BEB3264A01}" type="slidenum">
              <a:rPr lang="tr-TR" smtClean="0"/>
              <a:t>‹#›</a:t>
            </a:fld>
            <a:endParaRPr lang="tr-TR"/>
          </a:p>
        </p:txBody>
      </p:sp>
    </p:spTree>
    <p:extLst>
      <p:ext uri="{BB962C8B-B14F-4D97-AF65-F5344CB8AC3E}">
        <p14:creationId xmlns:p14="http://schemas.microsoft.com/office/powerpoint/2010/main" val="413767630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u.yildiz.edu.t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u.yildiz.edu.t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u.yildiz.edu.tr/"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6819" y="3378925"/>
            <a:ext cx="8596668" cy="2351314"/>
          </a:xfrm>
        </p:spPr>
        <p:txBody>
          <a:bodyPr>
            <a:normAutofit/>
          </a:bodyPr>
          <a:lstStyle/>
          <a:p>
            <a:r>
              <a:rPr lang="tr-TR" dirty="0" smtClean="0">
                <a:solidFill>
                  <a:schemeClr val="accent2"/>
                </a:solidFill>
              </a:rPr>
              <a:t>ERASMUS+ ÖĞRENCİ HAREKETLİLİĞİ</a:t>
            </a:r>
            <a:br>
              <a:rPr lang="tr-TR" dirty="0" smtClean="0">
                <a:solidFill>
                  <a:schemeClr val="accent2"/>
                </a:solidFill>
              </a:rPr>
            </a:br>
            <a:r>
              <a:rPr lang="tr-TR" dirty="0" smtClean="0">
                <a:solidFill>
                  <a:schemeClr val="accent2"/>
                </a:solidFill>
              </a:rPr>
              <a:t>Öğrenim ve Staj Faaliyeti</a:t>
            </a:r>
            <a:br>
              <a:rPr lang="tr-TR" dirty="0" smtClean="0">
                <a:solidFill>
                  <a:schemeClr val="accent2"/>
                </a:solidFill>
              </a:rPr>
            </a:br>
            <a:r>
              <a:rPr lang="tr-TR" smtClean="0">
                <a:solidFill>
                  <a:schemeClr val="accent2"/>
                </a:solidFill>
              </a:rPr>
              <a:t>Yararlanıcı Bilgilendirme </a:t>
            </a:r>
            <a:r>
              <a:rPr lang="tr-TR" dirty="0" smtClean="0">
                <a:solidFill>
                  <a:schemeClr val="accent2"/>
                </a:solidFill>
              </a:rPr>
              <a:t>Sunumu</a:t>
            </a:r>
            <a:br>
              <a:rPr lang="tr-TR" dirty="0" smtClean="0">
                <a:solidFill>
                  <a:schemeClr val="accent2"/>
                </a:solidFill>
              </a:rPr>
            </a:br>
            <a:r>
              <a:rPr lang="tr-TR" dirty="0" smtClean="0">
                <a:solidFill>
                  <a:schemeClr val="accent2"/>
                </a:solidFill>
              </a:rPr>
              <a:t>21 Mart 2016</a:t>
            </a:r>
            <a:endParaRPr lang="tr-TR" dirty="0">
              <a:solidFill>
                <a:schemeClr val="accent2"/>
              </a:solidFill>
            </a:endParaRPr>
          </a:p>
        </p:txBody>
      </p:sp>
      <p:pic>
        <p:nvPicPr>
          <p:cNvPr id="4" name="Picture 2" descr="C:\Users\Pencere\Desktop\indi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2600" y="5267325"/>
            <a:ext cx="2819400" cy="1590675"/>
          </a:xfrm>
          <a:prstGeom prst="rect">
            <a:avLst/>
          </a:prstGeom>
          <a:noFill/>
          <a:extLst>
            <a:ext uri="{909E8E84-426E-40DD-AFC4-6F175D3DCCD1}">
              <a14:hiddenFill xmlns:a14="http://schemas.microsoft.com/office/drawing/2010/main">
                <a:solidFill>
                  <a:srgbClr val="FFFFFF"/>
                </a:solidFill>
              </a14:hiddenFill>
            </a:ext>
          </a:extLst>
        </p:spPr>
      </p:pic>
      <p:sp>
        <p:nvSpPr>
          <p:cNvPr id="5" name="Unvan 1"/>
          <p:cNvSpPr txBox="1">
            <a:spLocks/>
          </p:cNvSpPr>
          <p:nvPr/>
        </p:nvSpPr>
        <p:spPr>
          <a:xfrm>
            <a:off x="2281644" y="678679"/>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solidFill>
                  <a:schemeClr val="accent2"/>
                </a:solidFill>
              </a:rPr>
              <a:t>YILDIZ TEKNİK ÜNİVERSİTESİ</a:t>
            </a:r>
          </a:p>
          <a:p>
            <a:r>
              <a:rPr lang="tr-TR" b="1" dirty="0" smtClean="0">
                <a:solidFill>
                  <a:schemeClr val="accent2"/>
                </a:solidFill>
              </a:rPr>
              <a:t>AVRUPA BİRLİĞİ OFİSİ</a:t>
            </a:r>
            <a:endParaRPr lang="tr-TR" b="1" dirty="0">
              <a:solidFill>
                <a:schemeClr val="accent2"/>
              </a:solidFill>
            </a:endParaRPr>
          </a:p>
        </p:txBody>
      </p:sp>
      <p:pic>
        <p:nvPicPr>
          <p:cNvPr id="1026" name="Picture 2" descr="https://upload.wikimedia.org/wikipedia/tr/3/31/Y%C4%B1ld%C4%B1z_Teknik_%C3%9Cniversitesi_Logo.jpe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7588" y="539930"/>
            <a:ext cx="1414056" cy="1400903"/>
          </a:xfrm>
          <a:prstGeom prst="rect">
            <a:avLst/>
          </a:prstGeom>
          <a:noFill/>
          <a:extLst>
            <a:ext uri="{909E8E84-426E-40DD-AFC4-6F175D3DCCD1}">
              <a14:hiddenFill xmlns:a14="http://schemas.microsoft.com/office/drawing/2010/main">
                <a:solidFill>
                  <a:srgbClr val="FFFFFF"/>
                </a:solidFill>
              </a14:hiddenFill>
            </a:ext>
          </a:extLst>
        </p:spPr>
      </p:pic>
      <p:sp>
        <p:nvSpPr>
          <p:cNvPr id="6" name="Altbilgi Yer Tutucusu 5"/>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195119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Faaliyet öncesi </a:t>
            </a:r>
            <a:r>
              <a:rPr lang="tr-TR" dirty="0" smtClean="0"/>
              <a:t>hazırlıklar</a:t>
            </a:r>
            <a:br>
              <a:rPr lang="tr-TR" dirty="0" smtClean="0"/>
            </a:br>
            <a:r>
              <a:rPr lang="tr-TR" dirty="0" smtClean="0"/>
              <a:t>Seyahat </a:t>
            </a:r>
            <a:endParaRPr lang="tr-TR" dirty="0"/>
          </a:p>
        </p:txBody>
      </p:sp>
      <p:sp>
        <p:nvSpPr>
          <p:cNvPr id="3" name="İçerik Yer Tutucusu 2"/>
          <p:cNvSpPr>
            <a:spLocks noGrp="1"/>
          </p:cNvSpPr>
          <p:nvPr>
            <p:ph idx="1"/>
          </p:nvPr>
        </p:nvSpPr>
        <p:spPr/>
        <p:txBody>
          <a:bodyPr/>
          <a:lstStyle/>
          <a:p>
            <a:r>
              <a:rPr lang="tr-TR" dirty="0" smtClean="0"/>
              <a:t>Başvurunuz misafir olunacak kurum tarafından kabul edildikten ve vizeniz </a:t>
            </a:r>
            <a:r>
              <a:rPr lang="tr-TR" smtClean="0"/>
              <a:t>onaylandıktan sonra </a:t>
            </a:r>
            <a:r>
              <a:rPr lang="tr-TR" dirty="0" smtClean="0"/>
              <a:t>seyahat hazırlıklarınıza başlayabilirsiniz. </a:t>
            </a:r>
          </a:p>
          <a:p>
            <a:r>
              <a:rPr lang="tr-TR" dirty="0" smtClean="0"/>
              <a:t>Gideceğiniz ülkenin iklim koşullarını, yaşam standartlarını, hassasiyetlerini  önceden araştırarak buna göre hazırlık yapmanız tavsiye edilmektedir.</a:t>
            </a:r>
          </a:p>
          <a:p>
            <a:r>
              <a:rPr lang="tr-TR" dirty="0"/>
              <a:t>THY’nin </a:t>
            </a:r>
            <a:r>
              <a:rPr lang="tr-TR" dirty="0" smtClean="0"/>
              <a:t>Erasmus+ yararlanıcıları için yapmış olduğu bir kampanya bulunmaktadır, bundan yararlanmak </a:t>
            </a:r>
            <a:r>
              <a:rPr lang="tr-TR" dirty="0"/>
              <a:t>için AB Ofisi ile iletişime geçmeniz gerekmektedir.</a:t>
            </a:r>
          </a:p>
          <a:p>
            <a:endParaRPr lang="tr-TR" dirty="0" smtClean="0"/>
          </a:p>
          <a:p>
            <a:endParaRPr lang="tr-TR" dirty="0" smtClean="0"/>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131140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79411"/>
            <a:ext cx="8596668" cy="1320800"/>
          </a:xfrm>
        </p:spPr>
        <p:txBody>
          <a:bodyPr/>
          <a:lstStyle/>
          <a:p>
            <a:r>
              <a:rPr lang="tr-TR" dirty="0"/>
              <a:t>Faaliyet öncesi hazırlıklar</a:t>
            </a:r>
            <a:br>
              <a:rPr lang="tr-TR" dirty="0"/>
            </a:br>
            <a:r>
              <a:rPr lang="tr-TR" dirty="0"/>
              <a:t>Seyahat </a:t>
            </a:r>
          </a:p>
        </p:txBody>
      </p:sp>
      <p:sp>
        <p:nvSpPr>
          <p:cNvPr id="3" name="İçerik Yer Tutucusu 2"/>
          <p:cNvSpPr>
            <a:spLocks noGrp="1"/>
          </p:cNvSpPr>
          <p:nvPr>
            <p:ph idx="1"/>
          </p:nvPr>
        </p:nvSpPr>
        <p:spPr>
          <a:xfrm>
            <a:off x="677334" y="1700211"/>
            <a:ext cx="8596668" cy="3880773"/>
          </a:xfrm>
        </p:spPr>
        <p:txBody>
          <a:bodyPr>
            <a:noAutofit/>
          </a:bodyPr>
          <a:lstStyle/>
          <a:p>
            <a:pPr lvl="0"/>
            <a:r>
              <a:rPr lang="tr-TR" sz="1500" dirty="0"/>
              <a:t>THY </a:t>
            </a:r>
            <a:r>
              <a:rPr lang="tr-TR" sz="1500" dirty="0" err="1"/>
              <a:t>Kampanyası,Erasmus</a:t>
            </a:r>
            <a:r>
              <a:rPr lang="tr-TR" sz="1500" dirty="0"/>
              <a:t>+ öğrenim ve staj hareketliliğine katılan yararlanıcıları kapsamaktadır ve THY tarafından öğrencilere %20 indirim ve +10 Kg bagaj imkanı sağlanır.</a:t>
            </a:r>
          </a:p>
          <a:p>
            <a:pPr lvl="0"/>
            <a:r>
              <a:rPr lang="tr-TR" sz="1500" dirty="0"/>
              <a:t>Kampanyadan yararlanabilmek için yararlanıcıların </a:t>
            </a:r>
            <a:r>
              <a:rPr lang="tr-TR" sz="1500" dirty="0" err="1"/>
              <a:t>Miles&amp;Smiles’a</a:t>
            </a:r>
            <a:r>
              <a:rPr lang="tr-TR" sz="1500" dirty="0"/>
              <a:t> şahsi üyeliğinin olması ve seyahate katılacak yararlanıcının bilgilerinin TURNA sistemine girilmiş olması gerekmektedir (M&amp;S üyelik koşulları geçerlidir). </a:t>
            </a:r>
            <a:r>
              <a:rPr lang="tr-TR" sz="1500" dirty="0" err="1"/>
              <a:t>Miles&amp;Smiles</a:t>
            </a:r>
            <a:r>
              <a:rPr lang="tr-TR" sz="1500" dirty="0"/>
              <a:t> üyeliği bulunanlar mevcut üyelik numaralarını kullanabilirler.</a:t>
            </a:r>
          </a:p>
          <a:p>
            <a:pPr lvl="0"/>
            <a:r>
              <a:rPr lang="tr-TR" sz="1500" dirty="0"/>
              <a:t>TURNA Sistemi’ne bilgilerinizin girilebilmesi için öncelikle AB Ofisi’ne talebinizi belirten bir eposta gönderirsiniz.</a:t>
            </a:r>
          </a:p>
          <a:p>
            <a:pPr lvl="0"/>
            <a:r>
              <a:rPr lang="tr-TR" sz="1500" dirty="0"/>
              <a:t>AB Ofisi tarafından size gönderilen ve bazı bilgilerinizin talep edildiği(M&amp;S üyelik numarası da dahil) bilgi formunu doldurup tekrar AB Ofisi’ne gönderirsiniz. Bu bilgi formuna binaen bilgileriniz TURNA sistemine dahil edilir ve kampanya kodunun yazılı olduğu bilgi formu, TURNA sisteminden otomatik olarak mail yoluyla TURNA sistemine ismi girilen yararlanıcıya iletilir. Yararlanıcı, bu formu e-postasına ulaşmaması halinde TURNA sisteminden indirebilir.</a:t>
            </a:r>
          </a:p>
          <a:p>
            <a:r>
              <a:rPr lang="tr-TR" sz="1500" dirty="0"/>
              <a:t>Yararlanıcı, THY satış ofislerine bilgi formunu, </a:t>
            </a:r>
            <a:r>
              <a:rPr lang="tr-TR" sz="1500" dirty="0" err="1"/>
              <a:t>Miles&amp;Smiles</a:t>
            </a:r>
            <a:r>
              <a:rPr lang="tr-TR" sz="1500" dirty="0"/>
              <a:t> üyelik numarasını ve resmi kimlik belgesini ibraz </a:t>
            </a:r>
            <a:r>
              <a:rPr lang="tr-TR" sz="1500" dirty="0" err="1"/>
              <a:t>eder.Kampanyadan</a:t>
            </a:r>
            <a:r>
              <a:rPr lang="tr-TR" sz="1500" dirty="0"/>
              <a:t> yararlanmak istediğini belirtir. Yararlanıcı kampanyadan net bilet ücreti üzerinden, kampanya koşulları dahilinde yararlanır.</a:t>
            </a:r>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1983177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Faaliyet öncesi </a:t>
            </a:r>
            <a:r>
              <a:rPr lang="tr-TR" dirty="0" smtClean="0"/>
              <a:t>hazırlıklar</a:t>
            </a:r>
            <a:br>
              <a:rPr lang="tr-TR" dirty="0" smtClean="0"/>
            </a:br>
            <a:r>
              <a:rPr lang="tr-TR" dirty="0" smtClean="0"/>
              <a:t>Dosya teslimi-OLS</a:t>
            </a:r>
            <a:endParaRPr lang="tr-TR" dirty="0"/>
          </a:p>
        </p:txBody>
      </p:sp>
      <p:sp>
        <p:nvSpPr>
          <p:cNvPr id="3" name="İçerik Yer Tutucusu 2"/>
          <p:cNvSpPr>
            <a:spLocks noGrp="1"/>
          </p:cNvSpPr>
          <p:nvPr>
            <p:ph idx="1"/>
          </p:nvPr>
        </p:nvSpPr>
        <p:spPr/>
        <p:txBody>
          <a:bodyPr/>
          <a:lstStyle/>
          <a:p>
            <a:r>
              <a:rPr lang="tr-TR" dirty="0" smtClean="0"/>
              <a:t>Tüm hazırlığını tamamlamış yararlanıcıların Türkiye’den çıkmadan önce web sayfamızda da yer alan evrakları belirtilen şekilde dosyalamış olarak AB Ofisine teslim etmesi, ayrıca bölümüne Erasmus faaliyeti yapıyor olacağını belirten bir dilekçeyi bırakmış olmaları gerekmektedir. </a:t>
            </a:r>
          </a:p>
          <a:p>
            <a:r>
              <a:rPr lang="tr-TR" dirty="0" smtClean="0"/>
              <a:t>Dosya teslimi yapan yararlanıcılar için ücretsiz Online Dil Sınavı (OLS) ve kursu tanımlanmaktadır. Dil sınavını yapmak zorunlu olup, kurstan yararlanmak tercihidir.</a:t>
            </a:r>
          </a:p>
          <a:p>
            <a:r>
              <a:rPr lang="tr-TR" dirty="0"/>
              <a:t>Erasmus+ döneminde daha çok kişinin dil yeterliliğinin geliştirilmesi, yapılan hareketliliğin kalitesinin artırılabilmesi ve hareketliliğin olumlu etkilerinin ölçülebilmesi için OLS sistemi geliştirilmiştir</a:t>
            </a:r>
            <a:r>
              <a:rPr lang="tr-TR" dirty="0" smtClean="0"/>
              <a:t>. </a:t>
            </a:r>
            <a:r>
              <a:rPr lang="tr-TR" dirty="0"/>
              <a:t>1 Ocak 2015 tarihinden itibaren uzun dönemli hareketlilikler için dil sınavları zorunlu hale getirilmiştir.</a:t>
            </a:r>
          </a:p>
          <a:p>
            <a:endParaRPr lang="tr-TR" dirty="0"/>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3182443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73731"/>
            <a:ext cx="8596668" cy="1320800"/>
          </a:xfrm>
        </p:spPr>
        <p:txBody>
          <a:bodyPr>
            <a:normAutofit fontScale="90000"/>
          </a:bodyPr>
          <a:lstStyle/>
          <a:p>
            <a:r>
              <a:rPr lang="tr-TR" sz="4000" dirty="0"/>
              <a:t>Faaliyet öncesi hazırlıklar</a:t>
            </a:r>
            <a:r>
              <a:rPr lang="tr-TR" sz="4000" dirty="0" smtClean="0"/>
              <a:t/>
            </a:r>
            <a:br>
              <a:rPr lang="tr-TR" sz="4000" dirty="0" smtClean="0"/>
            </a:br>
            <a:r>
              <a:rPr lang="tr-TR" sz="3100" dirty="0" smtClean="0"/>
              <a:t>OLS </a:t>
            </a:r>
            <a:r>
              <a:rPr lang="tr-TR" sz="3100" dirty="0"/>
              <a:t>Online </a:t>
            </a:r>
            <a:r>
              <a:rPr lang="tr-TR" sz="3100" dirty="0" err="1"/>
              <a:t>Linguistic</a:t>
            </a:r>
            <a:r>
              <a:rPr lang="tr-TR" sz="3100" dirty="0"/>
              <a:t> </a:t>
            </a:r>
            <a:r>
              <a:rPr lang="tr-TR" sz="3100" dirty="0" err="1"/>
              <a:t>Support</a:t>
            </a:r>
            <a:r>
              <a:rPr lang="tr-TR" sz="3100" dirty="0"/>
              <a:t>-Çevrimiçi Dil Desteği</a:t>
            </a:r>
            <a:r>
              <a:rPr lang="tr-TR" dirty="0"/>
              <a:t/>
            </a:r>
            <a:br>
              <a:rPr lang="tr-TR" dirty="0"/>
            </a:br>
            <a:endParaRPr lang="tr-TR" dirty="0"/>
          </a:p>
        </p:txBody>
      </p:sp>
      <p:sp>
        <p:nvSpPr>
          <p:cNvPr id="3" name="İçerik Yer Tutucusu 2"/>
          <p:cNvSpPr>
            <a:spLocks noGrp="1"/>
          </p:cNvSpPr>
          <p:nvPr>
            <p:ph idx="1"/>
          </p:nvPr>
        </p:nvSpPr>
        <p:spPr>
          <a:xfrm>
            <a:off x="677334" y="1463902"/>
            <a:ext cx="8675672" cy="4057332"/>
          </a:xfrm>
        </p:spPr>
        <p:txBody>
          <a:bodyPr>
            <a:noAutofit/>
          </a:bodyPr>
          <a:lstStyle/>
          <a:p>
            <a:r>
              <a:rPr lang="tr-TR" sz="1600" b="1" dirty="0" smtClean="0"/>
              <a:t>OLS </a:t>
            </a:r>
            <a:r>
              <a:rPr lang="tr-TR" sz="1600" b="1" dirty="0"/>
              <a:t>Sınavından Nasıl Faydalanacağız?</a:t>
            </a:r>
          </a:p>
          <a:p>
            <a:r>
              <a:rPr lang="tr-TR" sz="1600" dirty="0"/>
              <a:t>Öğrenci hareketliliğine katılan ve ana eğitim veya çalışma dili olarak çevrimiçi sistemdeki dillerden birini kullanacak tüm yararlanıcıların epostalarına dil sınavı lisansları tahsis edilmektedir.</a:t>
            </a:r>
          </a:p>
          <a:p>
            <a:r>
              <a:rPr lang="tr-TR" sz="1600" dirty="0"/>
              <a:t>Bu tahsis neticesinde ise tüm yararlanıcılar(anadilinde konuşanlar hariç) Erasmus+ hareketliliklerinin zorunlu bir uygulaması olaraktan hareketlilik döneminin öncesi ve sonrasında çevrimiçi dil sınavına tabi tutulurlar. </a:t>
            </a:r>
          </a:p>
          <a:p>
            <a:pPr lvl="0"/>
            <a:r>
              <a:rPr lang="tr-TR" sz="1600" dirty="0"/>
              <a:t>Yararlanıcı yurtdışına çıkmadan önce ilk dil sınavını tamamlamalıdır.(OLS Dil Sınavı Zorunludur.)</a:t>
            </a:r>
          </a:p>
          <a:p>
            <a:pPr lvl="0"/>
            <a:r>
              <a:rPr lang="tr-TR" sz="1600" dirty="0"/>
              <a:t>Sınav sonucunda yararlanıcının </a:t>
            </a:r>
            <a:r>
              <a:rPr lang="tr-TR" sz="1600" dirty="0" err="1"/>
              <a:t>LA’da</a:t>
            </a:r>
            <a:r>
              <a:rPr lang="tr-TR" sz="1600" dirty="0"/>
              <a:t> belirtilen seviyeye ulaşamaması, hareketlilik gerçekleştirmesine engel değildir.</a:t>
            </a:r>
          </a:p>
          <a:p>
            <a:pPr lvl="0"/>
            <a:r>
              <a:rPr lang="tr-TR" sz="1600" dirty="0"/>
              <a:t>Dil sınavı sonuçlarını sadece öğrencinin kendisi ve gönderen yükseköğretim kurumu görebilmektedir.</a:t>
            </a:r>
          </a:p>
          <a:p>
            <a:pPr lvl="0"/>
            <a:r>
              <a:rPr lang="tr-TR" sz="1600" dirty="0"/>
              <a:t>Dil sınavı sonucunda A1-B1 arası sonuç alanlara sistem otomatik olarak dil kursu atamaktadır fakat B2-C2 seviyesi arasında sonuç alan öğrencilere ise yükseköğretim kurumu eğitim gördüğü dilde kurs tanımlayabilir.</a:t>
            </a:r>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1337751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352109"/>
            <a:ext cx="8596668" cy="1320800"/>
          </a:xfrm>
        </p:spPr>
        <p:txBody>
          <a:bodyPr/>
          <a:lstStyle/>
          <a:p>
            <a:r>
              <a:rPr lang="tr-TR" dirty="0"/>
              <a:t>Faaliyet öncesi hazırlıklar</a:t>
            </a:r>
            <a:br>
              <a:rPr lang="tr-TR" dirty="0"/>
            </a:br>
            <a:r>
              <a:rPr lang="tr-TR" dirty="0" smtClean="0"/>
              <a:t>OLS- İçerik</a:t>
            </a:r>
            <a:endParaRPr lang="tr-TR" dirty="0"/>
          </a:p>
        </p:txBody>
      </p:sp>
      <p:sp>
        <p:nvSpPr>
          <p:cNvPr id="3" name="İçerik Yer Tutucusu 2"/>
          <p:cNvSpPr>
            <a:spLocks noGrp="1"/>
          </p:cNvSpPr>
          <p:nvPr>
            <p:ph idx="1"/>
          </p:nvPr>
        </p:nvSpPr>
        <p:spPr>
          <a:xfrm>
            <a:off x="677333" y="1672909"/>
            <a:ext cx="8762757" cy="4214085"/>
          </a:xfrm>
        </p:spPr>
        <p:txBody>
          <a:bodyPr>
            <a:normAutofit fontScale="92500" lnSpcReduction="10000"/>
          </a:bodyPr>
          <a:lstStyle/>
          <a:p>
            <a:pPr lvl="0"/>
            <a:r>
              <a:rPr lang="tr-TR" dirty="0" smtClean="0"/>
              <a:t>OLS, </a:t>
            </a:r>
            <a:r>
              <a:rPr lang="en-US" dirty="0"/>
              <a:t>German, English, Spanish, French, Italian and </a:t>
            </a:r>
            <a:r>
              <a:rPr lang="en-US" dirty="0" smtClean="0"/>
              <a:t>Dutch</a:t>
            </a:r>
            <a:r>
              <a:rPr lang="tr-TR" dirty="0" smtClean="0"/>
              <a:t> dilleri olmak üzere toplam 6 dilde uygulanabilmektedir.</a:t>
            </a:r>
          </a:p>
          <a:p>
            <a:pPr lvl="0"/>
            <a:r>
              <a:rPr lang="tr-TR" dirty="0" smtClean="0"/>
              <a:t>OLS </a:t>
            </a:r>
            <a:r>
              <a:rPr lang="tr-TR" dirty="0"/>
              <a:t>Sınavı 5 bölümde 70 sorudan oluşmaktadır.</a:t>
            </a:r>
          </a:p>
          <a:p>
            <a:pPr lvl="0"/>
            <a:r>
              <a:rPr lang="tr-TR" dirty="0" err="1"/>
              <a:t>Grammar</a:t>
            </a:r>
            <a:r>
              <a:rPr lang="tr-TR" dirty="0"/>
              <a:t>(20 Soru)</a:t>
            </a:r>
          </a:p>
          <a:p>
            <a:pPr lvl="0"/>
            <a:r>
              <a:rPr lang="tr-TR" dirty="0" err="1"/>
              <a:t>Vocabulary</a:t>
            </a:r>
            <a:r>
              <a:rPr lang="tr-TR" dirty="0"/>
              <a:t>(15 Soru)</a:t>
            </a:r>
          </a:p>
          <a:p>
            <a:pPr lvl="0"/>
            <a:r>
              <a:rPr lang="tr-TR" dirty="0" err="1"/>
              <a:t>Key</a:t>
            </a:r>
            <a:r>
              <a:rPr lang="tr-TR" dirty="0"/>
              <a:t> </a:t>
            </a:r>
            <a:r>
              <a:rPr lang="tr-TR" dirty="0" err="1"/>
              <a:t>Communicative</a:t>
            </a:r>
            <a:r>
              <a:rPr lang="tr-TR" dirty="0"/>
              <a:t> </a:t>
            </a:r>
            <a:r>
              <a:rPr lang="tr-TR" dirty="0" err="1"/>
              <a:t>Phrases</a:t>
            </a:r>
            <a:r>
              <a:rPr lang="tr-TR" dirty="0"/>
              <a:t>(15 Soru)</a:t>
            </a:r>
          </a:p>
          <a:p>
            <a:pPr lvl="0"/>
            <a:r>
              <a:rPr lang="tr-TR" dirty="0" err="1"/>
              <a:t>Listening</a:t>
            </a:r>
            <a:r>
              <a:rPr lang="tr-TR" dirty="0"/>
              <a:t>(10 Soru)</a:t>
            </a:r>
          </a:p>
          <a:p>
            <a:pPr lvl="0"/>
            <a:r>
              <a:rPr lang="tr-TR" dirty="0" err="1"/>
              <a:t>Written</a:t>
            </a:r>
            <a:r>
              <a:rPr lang="tr-TR" dirty="0"/>
              <a:t> </a:t>
            </a:r>
            <a:r>
              <a:rPr lang="tr-TR" dirty="0" err="1"/>
              <a:t>comprehension</a:t>
            </a:r>
            <a:r>
              <a:rPr lang="tr-TR" dirty="0"/>
              <a:t>(10 Soru</a:t>
            </a:r>
            <a:r>
              <a:rPr lang="tr-TR" dirty="0" smtClean="0"/>
              <a:t>)</a:t>
            </a:r>
            <a:endParaRPr lang="tr-TR" dirty="0"/>
          </a:p>
          <a:p>
            <a:pPr lvl="0"/>
            <a:r>
              <a:rPr lang="tr-TR" dirty="0"/>
              <a:t>OLS sınavı yaklaşık olarak 50-60 dakika </a:t>
            </a:r>
            <a:r>
              <a:rPr lang="tr-TR" dirty="0" smtClean="0"/>
              <a:t>sürmektedir.</a:t>
            </a:r>
          </a:p>
          <a:p>
            <a:pPr lvl="0"/>
            <a:r>
              <a:rPr lang="tr-TR" dirty="0" smtClean="0"/>
              <a:t>Sınavı </a:t>
            </a:r>
            <a:r>
              <a:rPr lang="tr-TR" dirty="0"/>
              <a:t>yapabilmek için internet gerekmektedir. </a:t>
            </a:r>
            <a:endParaRPr lang="tr-TR" dirty="0" smtClean="0"/>
          </a:p>
          <a:p>
            <a:pPr lvl="0"/>
            <a:r>
              <a:rPr lang="tr-TR" dirty="0" smtClean="0"/>
              <a:t>Sınav </a:t>
            </a:r>
            <a:r>
              <a:rPr lang="tr-TR" dirty="0"/>
              <a:t>sadece seviye tespit etmeye yönelik olup; Erasmus başarınıza etki </a:t>
            </a:r>
            <a:r>
              <a:rPr lang="tr-TR" dirty="0" smtClean="0"/>
              <a:t>etmez.</a:t>
            </a:r>
          </a:p>
          <a:p>
            <a:pPr lvl="0"/>
            <a:r>
              <a:rPr lang="tr-TR" dirty="0" smtClean="0"/>
              <a:t>Her </a:t>
            </a:r>
            <a:r>
              <a:rPr lang="tr-TR" dirty="0"/>
              <a:t>hangi bir yerde kayıt yapılıp(</a:t>
            </a:r>
            <a:r>
              <a:rPr lang="tr-TR" dirty="0" err="1"/>
              <a:t>Save</a:t>
            </a:r>
            <a:r>
              <a:rPr lang="tr-TR" dirty="0"/>
              <a:t>) daha sonra devam edilebilmektedir.</a:t>
            </a:r>
          </a:p>
          <a:p>
            <a:pPr lvl="0"/>
            <a:endParaRPr lang="tr-TR" dirty="0"/>
          </a:p>
          <a:p>
            <a:endParaRPr lang="tr-TR" dirty="0"/>
          </a:p>
          <a:p>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1912920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Faaliyet öncesi hazırlıklar</a:t>
            </a:r>
            <a:br>
              <a:rPr lang="tr-TR" dirty="0"/>
            </a:br>
            <a:r>
              <a:rPr lang="tr-TR" dirty="0" smtClean="0"/>
              <a:t>Hibe</a:t>
            </a:r>
            <a:endParaRPr lang="tr-TR" dirty="0"/>
          </a:p>
        </p:txBody>
      </p:sp>
      <p:sp>
        <p:nvSpPr>
          <p:cNvPr id="3" name="İçerik Yer Tutucusu 2"/>
          <p:cNvSpPr>
            <a:spLocks noGrp="1"/>
          </p:cNvSpPr>
          <p:nvPr>
            <p:ph idx="1"/>
          </p:nvPr>
        </p:nvSpPr>
        <p:spPr/>
        <p:txBody>
          <a:bodyPr/>
          <a:lstStyle/>
          <a:p>
            <a:r>
              <a:rPr lang="tr-TR" dirty="0"/>
              <a:t>Hibe almaya hak kazanan yararlanıcıların hibeleri ancak dosya teslimi ve dil sınavını tamamladıktan sonra gerçekleştirilir. </a:t>
            </a:r>
            <a:endParaRPr lang="tr-TR" dirty="0" smtClean="0"/>
          </a:p>
          <a:p>
            <a:r>
              <a:rPr lang="tr-TR" dirty="0" smtClean="0"/>
              <a:t>HİBENİN NASIL NE ZAMAN ÖDENDİĞİNİ EKLENECEK</a:t>
            </a:r>
            <a:endParaRPr lang="tr-TR" dirty="0"/>
          </a:p>
          <a:p>
            <a:r>
              <a:rPr lang="tr-TR" dirty="0"/>
              <a:t>Hibe almaya hak kazanamamış olmak yükümlülüklerin yerine getirilmeyeceği anlamı taşımamaktadır. Erasmus+ adını kullanan her yararlanıcı tüm sorumlulukları yerine getirmekle mükelleftir. </a:t>
            </a:r>
          </a:p>
          <a:p>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2605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Faaliyet boyunca hazırlıklar</a:t>
            </a:r>
            <a:br>
              <a:rPr lang="tr-TR" dirty="0"/>
            </a:br>
            <a:r>
              <a:rPr lang="tr-TR" dirty="0"/>
              <a:t>	</a:t>
            </a:r>
            <a:br>
              <a:rPr lang="tr-TR" dirty="0"/>
            </a:br>
            <a:endParaRPr lang="tr-TR" dirty="0"/>
          </a:p>
        </p:txBody>
      </p:sp>
      <p:sp>
        <p:nvSpPr>
          <p:cNvPr id="3" name="İçerik Yer Tutucusu 2"/>
          <p:cNvSpPr>
            <a:spLocks noGrp="1"/>
          </p:cNvSpPr>
          <p:nvPr>
            <p:ph sz="half" idx="1"/>
          </p:nvPr>
        </p:nvSpPr>
        <p:spPr/>
        <p:txBody>
          <a:bodyPr>
            <a:normAutofit fontScale="77500" lnSpcReduction="20000"/>
          </a:bodyPr>
          <a:lstStyle/>
          <a:p>
            <a:r>
              <a:rPr lang="tr-TR" dirty="0"/>
              <a:t>Akademik ve sosyal </a:t>
            </a:r>
            <a:r>
              <a:rPr lang="tr-TR" dirty="0" smtClean="0"/>
              <a:t>sorumluluklar</a:t>
            </a:r>
          </a:p>
          <a:p>
            <a:r>
              <a:rPr lang="tr-TR" dirty="0" smtClean="0"/>
              <a:t>Yararlanıcıların gerçekleştirdiği öğrenim veya staj faaliyetinden başarılı olmaları beklenmektedir. Alınan kredinin en az 2/3’ünden başarılı olamayanlar veya değerlendirme formunda belirtilen sorumlulukların en az 2/3’ünden başarısız olarak değerlendirilen öğrencilerin kalan %20 hibe ödemeleri yapılmaz.</a:t>
            </a:r>
          </a:p>
          <a:p>
            <a:r>
              <a:rPr lang="tr-TR" dirty="0" smtClean="0"/>
              <a:t>Ayrıca  faaliyet sonrası misafir olunan kuruluştan tarafımıza iletilecek şikayet, sorumsuzluk, saygısızlık vb. durumlar incelenerek verilen hibenin tamamının iadesinin istenmesi söz konusu olabilir.</a:t>
            </a:r>
          </a:p>
          <a:p>
            <a:r>
              <a:rPr lang="tr-TR" dirty="0" smtClean="0"/>
              <a:t>Yararlanıcıların ayrıca gidilen ülke ve kurumun yazılı veya sözlü kurallarına uyması, bireysel ve toplumsal farklılıklara saygı göstermesi de beklenmektedir. </a:t>
            </a:r>
            <a:r>
              <a:rPr lang="tr-TR" dirty="0"/>
              <a:t/>
            </a:r>
            <a:br>
              <a:rPr lang="tr-TR" dirty="0"/>
            </a:br>
            <a:r>
              <a:rPr lang="tr-TR" dirty="0"/>
              <a:t>	</a:t>
            </a:r>
          </a:p>
        </p:txBody>
      </p:sp>
      <p:sp>
        <p:nvSpPr>
          <p:cNvPr id="4" name="İçerik Yer Tutucusu 3"/>
          <p:cNvSpPr>
            <a:spLocks noGrp="1"/>
          </p:cNvSpPr>
          <p:nvPr>
            <p:ph sz="half" idx="2"/>
          </p:nvPr>
        </p:nvSpPr>
        <p:spPr/>
        <p:txBody>
          <a:bodyPr>
            <a:normAutofit fontScale="77500" lnSpcReduction="20000"/>
          </a:bodyPr>
          <a:lstStyle/>
          <a:p>
            <a:r>
              <a:rPr lang="tr-TR" dirty="0" smtClean="0"/>
              <a:t>Değişiklikler</a:t>
            </a:r>
          </a:p>
          <a:p>
            <a:r>
              <a:rPr lang="tr-TR" dirty="0" smtClean="0"/>
              <a:t>Faaliyetiniz ile ilgili süre, içerik veya sorumlu kişilerde bir değişiklik söz konusu olduğunda web sayfamızda yer alan Değişiklik prosedürleri izlenerek güncelleme yapılmalıdır. </a:t>
            </a:r>
          </a:p>
          <a:p>
            <a:r>
              <a:rPr lang="tr-TR" dirty="0" smtClean="0"/>
              <a:t>Özellikle değişiklikler süre ile ilgiliyse gidilen ülkede ikamet etme ile ilgili yasal prosedürler de izlenmelidir. </a:t>
            </a:r>
          </a:p>
          <a:p>
            <a:r>
              <a:rPr lang="tr-TR" dirty="0" smtClean="0"/>
              <a:t>Zamanında talep edilmeyen değişiklik durumlarında doğabilecek problemlerden AB Ofisi sorumlu değildir. </a:t>
            </a:r>
          </a:p>
          <a:p>
            <a:r>
              <a:rPr lang="tr-TR" dirty="0" smtClean="0"/>
              <a:t>Ayrıca faaliyetinize başlarken </a:t>
            </a:r>
            <a:r>
              <a:rPr lang="tr-TR" dirty="0" err="1" smtClean="0"/>
              <a:t>hibesiz</a:t>
            </a:r>
            <a:r>
              <a:rPr lang="tr-TR" dirty="0" smtClean="0"/>
              <a:t> yararlanıcı konumunda iseniz faaliyetiniz  boyunca hibe almaya hak kazanabilirsiniz. Bu durumda AB Ofisi sizinle yapılması gerekenler için e-posta aracılığı ile iletişime geçecektir. </a:t>
            </a:r>
            <a:endParaRPr lang="tr-TR" dirty="0"/>
          </a:p>
          <a:p>
            <a:endParaRPr lang="tr-TR" dirty="0"/>
          </a:p>
        </p:txBody>
      </p:sp>
      <p:sp>
        <p:nvSpPr>
          <p:cNvPr id="5" name="Altbilgi Yer Tutucusu 4"/>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3761237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a:t>Faaliyet sonrası hazırlıklar</a:t>
            </a:r>
            <a:br>
              <a:rPr lang="tr-TR" dirty="0"/>
            </a:br>
            <a:endParaRPr lang="tr-TR" dirty="0"/>
          </a:p>
        </p:txBody>
      </p:sp>
      <p:sp>
        <p:nvSpPr>
          <p:cNvPr id="6" name="İçerik Yer Tutucusu 5"/>
          <p:cNvSpPr>
            <a:spLocks noGrp="1"/>
          </p:cNvSpPr>
          <p:nvPr>
            <p:ph idx="1"/>
          </p:nvPr>
        </p:nvSpPr>
        <p:spPr/>
        <p:txBody>
          <a:bodyPr/>
          <a:lstStyle/>
          <a:p>
            <a:r>
              <a:rPr lang="tr-TR" dirty="0" smtClean="0"/>
              <a:t>Faaliyetiniz bittiğinde Dönüş evraklarınızı tamamlamanız gerekmektedir. Bu evraklar ile ilgili detaylı bilgi AB ofisi web sayfasında yer almaktadır. </a:t>
            </a:r>
          </a:p>
          <a:p>
            <a:r>
              <a:rPr lang="tr-TR" dirty="0" smtClean="0"/>
              <a:t>Mümkünse dönmeden önce bu belgeleri temin etmeye çalışınız. </a:t>
            </a:r>
          </a:p>
          <a:p>
            <a:r>
              <a:rPr lang="tr-TR" dirty="0" smtClean="0"/>
              <a:t>Dönüşünüzü takiben AB Ofisi tarafından belirtilen sürede dönüş evraklarınızı tamamlamanız beklenmektedir. Dönüş evraklarını teslim eden yararlanıcıların sistem kayıtları yapılır ve yararlanıcıya sistem üzerinden bir anket iletilir. </a:t>
            </a:r>
          </a:p>
          <a:p>
            <a:r>
              <a:rPr lang="tr-TR" dirty="0" smtClean="0"/>
              <a:t>Başarı </a:t>
            </a:r>
            <a:r>
              <a:rPr lang="tr-TR" dirty="0"/>
              <a:t>şartını </a:t>
            </a:r>
            <a:r>
              <a:rPr lang="tr-TR" dirty="0" smtClean="0"/>
              <a:t>sağlamak kaydıyla anketi </a:t>
            </a:r>
            <a:r>
              <a:rPr lang="tr-TR" dirty="0"/>
              <a:t>tamamlayan yararlanıcıların </a:t>
            </a:r>
            <a:r>
              <a:rPr lang="tr-TR" dirty="0" smtClean="0"/>
              <a:t>%20 oranında kalan ikinci hibe ödemeleri yapılır. </a:t>
            </a:r>
            <a:endParaRPr lang="tr-TR" dirty="0"/>
          </a:p>
        </p:txBody>
      </p:sp>
      <p:sp>
        <p:nvSpPr>
          <p:cNvPr id="7" name="Altbilgi Yer Tutucusu 6"/>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459461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Hatırlatmalar</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Erasmus+ süreci yararlanıcı tarafından titizlikle takip edilmesi gereken bir süreçtir.</a:t>
            </a:r>
          </a:p>
          <a:p>
            <a:r>
              <a:rPr lang="tr-TR" smtClean="0"/>
              <a:t>Tüm bilgilendirmeler </a:t>
            </a:r>
            <a:r>
              <a:rPr lang="tr-TR" dirty="0" smtClean="0"/>
              <a:t>AB Ofisi web sayfası üzerinden yapılmaktadır. Bu nedenle gün aşırı web sayfamızı takip etmenizi öneriyoruz. </a:t>
            </a:r>
          </a:p>
          <a:p>
            <a:r>
              <a:rPr lang="tr-TR" dirty="0" smtClean="0"/>
              <a:t>Belgeleriniz üzerinde birden fazla kişinin imzası olması gerektiğini göreceksiniz. Bu imzaların hepsi temin edilmek zorundadır ve yararlanıcıların takip edeceği bir süreçtir. İmza atması gereken kişilerin aynı zamanda akademisyen olduğunu düşünerek zamanlamanızı buna göre yapmanız da yarar vardır. Son güne bırakılan işlemler akademisyenlerin ders yoğunlukları nedeniyle tamamlanamayabilir ve bu durum geri dönüşü olmayan sorunlara yol açabilir. Ayrıca imza sırası da takip edilmelidir. </a:t>
            </a:r>
          </a:p>
          <a:p>
            <a:r>
              <a:rPr lang="tr-TR" dirty="0" smtClean="0"/>
              <a:t>AB Ofisi ile iletişiminizi e-mail üzerinden yapınız. Maillerinize mutlaka konu yazınız. Sorularınızı tek tek değil, düşünerek toplu olarak ve açık bir şekilde yazınız. Mutlaka adınızı-soyadınızı belirtiniz. </a:t>
            </a:r>
          </a:p>
          <a:p>
            <a:r>
              <a:rPr lang="tr-TR" dirty="0" smtClean="0"/>
              <a:t>AB Ofisi online başvurunuzda belirttiğiniz e-mail adresleri üzerinden sizlerle iletişime geçmektedir. Bir değişiklik söz konusu ise iletişim </a:t>
            </a:r>
            <a:r>
              <a:rPr lang="tr-TR" dirty="0"/>
              <a:t>bilgilerinizi lütfen güncel tutunuz. </a:t>
            </a: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368038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0070C0"/>
                </a:solidFill>
              </a:rPr>
              <a:t>Katılımınız için teşekkürler.</a:t>
            </a:r>
            <a:endParaRPr lang="tr-TR" dirty="0">
              <a:solidFill>
                <a:srgbClr val="0070C0"/>
              </a:solidFill>
            </a:endParaRPr>
          </a:p>
        </p:txBody>
      </p:sp>
      <p:sp>
        <p:nvSpPr>
          <p:cNvPr id="3" name="İçerik Yer Tutucusu 2"/>
          <p:cNvSpPr>
            <a:spLocks noGrp="1"/>
          </p:cNvSpPr>
          <p:nvPr>
            <p:ph type="body" idx="1"/>
          </p:nvPr>
        </p:nvSpPr>
        <p:spPr/>
        <p:txBody>
          <a:bodyPr/>
          <a:lstStyle/>
          <a:p>
            <a:r>
              <a:rPr lang="tr-TR" dirty="0" smtClean="0">
                <a:solidFill>
                  <a:srgbClr val="0070C0"/>
                </a:solidFill>
              </a:rPr>
              <a:t>Başarılı bir faaliyet dönemi dileriz.</a:t>
            </a:r>
            <a:endParaRPr lang="tr-TR" dirty="0">
              <a:solidFill>
                <a:srgbClr val="0070C0"/>
              </a:solidFill>
            </a:endParaRPr>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404225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Gündem</a:t>
            </a:r>
            <a:endParaRPr lang="tr-TR" dirty="0"/>
          </a:p>
        </p:txBody>
      </p:sp>
      <p:sp>
        <p:nvSpPr>
          <p:cNvPr id="5" name="İçerik Yer Tutucusu 4"/>
          <p:cNvSpPr>
            <a:spLocks noGrp="1"/>
          </p:cNvSpPr>
          <p:nvPr>
            <p:ph sz="half" idx="1"/>
          </p:nvPr>
        </p:nvSpPr>
        <p:spPr/>
        <p:txBody>
          <a:bodyPr>
            <a:normAutofit fontScale="85000" lnSpcReduction="20000"/>
          </a:bodyPr>
          <a:lstStyle/>
          <a:p>
            <a:r>
              <a:rPr lang="tr-TR" dirty="0"/>
              <a:t>Terimler</a:t>
            </a:r>
          </a:p>
          <a:p>
            <a:r>
              <a:rPr lang="tr-TR" dirty="0" smtClean="0"/>
              <a:t>Web sayfası, iletişim, duyurular</a:t>
            </a:r>
          </a:p>
          <a:p>
            <a:r>
              <a:rPr lang="tr-TR" dirty="0" smtClean="0"/>
              <a:t>Yerleştirme</a:t>
            </a:r>
          </a:p>
          <a:p>
            <a:r>
              <a:rPr lang="tr-TR" dirty="0" smtClean="0"/>
              <a:t>Faaliyet öncesi hazırlıklar</a:t>
            </a:r>
          </a:p>
          <a:p>
            <a:pPr marL="0" indent="0">
              <a:buNone/>
            </a:pPr>
            <a:r>
              <a:rPr lang="tr-TR" dirty="0" smtClean="0"/>
              <a:t>	</a:t>
            </a:r>
            <a:r>
              <a:rPr lang="tr-TR" dirty="0" err="1" smtClean="0"/>
              <a:t>Nomination</a:t>
            </a:r>
            <a:endParaRPr lang="tr-TR" dirty="0" smtClean="0"/>
          </a:p>
          <a:p>
            <a:pPr marL="0" indent="0">
              <a:buNone/>
            </a:pPr>
            <a:r>
              <a:rPr lang="tr-TR" dirty="0" smtClean="0"/>
              <a:t>	Başvuru</a:t>
            </a:r>
          </a:p>
          <a:p>
            <a:pPr marL="0" indent="0">
              <a:buNone/>
            </a:pPr>
            <a:r>
              <a:rPr lang="tr-TR" dirty="0" smtClean="0"/>
              <a:t>	</a:t>
            </a:r>
            <a:r>
              <a:rPr lang="tr-TR" dirty="0"/>
              <a:t>Pasaport-vize</a:t>
            </a:r>
          </a:p>
          <a:p>
            <a:pPr marL="0" indent="0">
              <a:buNone/>
            </a:pPr>
            <a:r>
              <a:rPr lang="tr-TR" dirty="0" smtClean="0"/>
              <a:t>	Evrak hazırlığı</a:t>
            </a:r>
          </a:p>
          <a:p>
            <a:pPr marL="0" indent="0">
              <a:buNone/>
            </a:pPr>
            <a:r>
              <a:rPr lang="tr-TR" dirty="0" smtClean="0"/>
              <a:t>	Seyahat Hazırlıkları</a:t>
            </a:r>
          </a:p>
          <a:p>
            <a:pPr marL="0" indent="0">
              <a:buNone/>
            </a:pPr>
            <a:r>
              <a:rPr lang="tr-TR" dirty="0" smtClean="0"/>
              <a:t>	THY</a:t>
            </a:r>
          </a:p>
          <a:p>
            <a:pPr marL="0" indent="0">
              <a:buNone/>
            </a:pPr>
            <a:r>
              <a:rPr lang="tr-TR" dirty="0" smtClean="0"/>
              <a:t>	Hibe</a:t>
            </a:r>
          </a:p>
          <a:p>
            <a:pPr marL="0" indent="0">
              <a:buNone/>
            </a:pPr>
            <a:r>
              <a:rPr lang="tr-TR" dirty="0" smtClean="0"/>
              <a:t>	OLS</a:t>
            </a:r>
            <a:endParaRPr lang="tr-TR" dirty="0"/>
          </a:p>
          <a:p>
            <a:endParaRPr lang="tr-TR" dirty="0" smtClean="0"/>
          </a:p>
          <a:p>
            <a:endParaRPr lang="tr-TR" dirty="0"/>
          </a:p>
        </p:txBody>
      </p:sp>
      <p:sp>
        <p:nvSpPr>
          <p:cNvPr id="6" name="İçerik Yer Tutucusu 5"/>
          <p:cNvSpPr>
            <a:spLocks noGrp="1"/>
          </p:cNvSpPr>
          <p:nvPr>
            <p:ph sz="half" idx="2"/>
          </p:nvPr>
        </p:nvSpPr>
        <p:spPr/>
        <p:txBody>
          <a:bodyPr>
            <a:normAutofit fontScale="85000" lnSpcReduction="20000"/>
          </a:bodyPr>
          <a:lstStyle/>
          <a:p>
            <a:r>
              <a:rPr lang="tr-TR" dirty="0"/>
              <a:t>Faaliyet boyunca hazırlıklar</a:t>
            </a:r>
          </a:p>
          <a:p>
            <a:pPr marL="0" indent="0">
              <a:buNone/>
            </a:pPr>
            <a:r>
              <a:rPr lang="tr-TR" dirty="0" smtClean="0"/>
              <a:t>	Akademik </a:t>
            </a:r>
            <a:r>
              <a:rPr lang="tr-TR" dirty="0"/>
              <a:t>ve sosyal sorumluluklar</a:t>
            </a:r>
          </a:p>
          <a:p>
            <a:pPr marL="0" indent="0">
              <a:buNone/>
            </a:pPr>
            <a:r>
              <a:rPr lang="tr-TR" dirty="0" smtClean="0"/>
              <a:t>	Değişiklikler</a:t>
            </a:r>
            <a:endParaRPr lang="tr-TR" dirty="0"/>
          </a:p>
          <a:p>
            <a:r>
              <a:rPr lang="tr-TR" dirty="0"/>
              <a:t>Faaliyet sonrası hazırlıklar</a:t>
            </a:r>
          </a:p>
          <a:p>
            <a:pPr marL="0" indent="0">
              <a:buNone/>
            </a:pPr>
            <a:r>
              <a:rPr lang="tr-TR" dirty="0" smtClean="0"/>
              <a:t>	Misafir olunacak kurumdan alınacak 	evraklar</a:t>
            </a:r>
          </a:p>
          <a:p>
            <a:pPr marL="0" indent="0">
              <a:buNone/>
            </a:pPr>
            <a:r>
              <a:rPr lang="tr-TR" dirty="0" smtClean="0"/>
              <a:t>	Dönüş </a:t>
            </a:r>
            <a:r>
              <a:rPr lang="tr-TR" dirty="0"/>
              <a:t>evrakları</a:t>
            </a:r>
          </a:p>
          <a:p>
            <a:pPr marL="0" indent="0">
              <a:buNone/>
            </a:pPr>
            <a:r>
              <a:rPr lang="tr-TR" dirty="0" smtClean="0"/>
              <a:t>	Hibe</a:t>
            </a:r>
            <a:endParaRPr lang="tr-TR" dirty="0"/>
          </a:p>
          <a:p>
            <a:endParaRPr lang="tr-TR" dirty="0"/>
          </a:p>
        </p:txBody>
      </p:sp>
      <p:sp>
        <p:nvSpPr>
          <p:cNvPr id="7" name="Altbilgi Yer Tutucusu 6"/>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43152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Terimler</a:t>
            </a:r>
            <a:endParaRPr lang="tr-TR" dirty="0"/>
          </a:p>
        </p:txBody>
      </p:sp>
      <p:sp>
        <p:nvSpPr>
          <p:cNvPr id="3" name="İçerik Yer Tutucusu 2"/>
          <p:cNvSpPr>
            <a:spLocks noGrp="1"/>
          </p:cNvSpPr>
          <p:nvPr>
            <p:ph idx="1"/>
          </p:nvPr>
        </p:nvSpPr>
        <p:spPr>
          <a:xfrm>
            <a:off x="677334" y="1620657"/>
            <a:ext cx="8596668" cy="3880773"/>
          </a:xfrm>
        </p:spPr>
        <p:txBody>
          <a:bodyPr>
            <a:normAutofit fontScale="85000" lnSpcReduction="20000"/>
          </a:bodyPr>
          <a:lstStyle/>
          <a:p>
            <a:r>
              <a:rPr lang="tr-TR" dirty="0" smtClean="0"/>
              <a:t>Erasmus+ Öğrenci Hareketliliği</a:t>
            </a:r>
          </a:p>
          <a:p>
            <a:r>
              <a:rPr lang="tr-TR" dirty="0" smtClean="0"/>
              <a:t>Öğrenim Faaliyeti</a:t>
            </a:r>
          </a:p>
          <a:p>
            <a:r>
              <a:rPr lang="tr-TR" dirty="0" smtClean="0"/>
              <a:t>Staj Faaliyeti</a:t>
            </a:r>
          </a:p>
          <a:p>
            <a:r>
              <a:rPr lang="tr-TR" dirty="0" smtClean="0"/>
              <a:t>Giden Öğrenci-</a:t>
            </a:r>
            <a:r>
              <a:rPr lang="tr-TR" dirty="0" err="1" smtClean="0"/>
              <a:t>Outgoing</a:t>
            </a:r>
            <a:endParaRPr lang="tr-TR" dirty="0" smtClean="0"/>
          </a:p>
          <a:p>
            <a:r>
              <a:rPr lang="tr-TR" dirty="0" smtClean="0"/>
              <a:t>Gelen Öğrenci-</a:t>
            </a:r>
            <a:r>
              <a:rPr lang="tr-TR" dirty="0" err="1" smtClean="0"/>
              <a:t>Incoming</a:t>
            </a:r>
            <a:endParaRPr lang="tr-TR" dirty="0" smtClean="0"/>
          </a:p>
          <a:p>
            <a:r>
              <a:rPr lang="tr-TR" dirty="0" smtClean="0"/>
              <a:t>Yararlanıcı</a:t>
            </a:r>
          </a:p>
          <a:p>
            <a:r>
              <a:rPr lang="tr-TR" dirty="0" smtClean="0"/>
              <a:t>Erasmus Bölüm Koordinatörü</a:t>
            </a:r>
          </a:p>
          <a:p>
            <a:r>
              <a:rPr lang="tr-TR" dirty="0" smtClean="0"/>
              <a:t>Erasmus Staj Komisyonu</a:t>
            </a:r>
          </a:p>
          <a:p>
            <a:r>
              <a:rPr lang="tr-TR" dirty="0" smtClean="0"/>
              <a:t>Erasmus Kurum Koordinatörü</a:t>
            </a:r>
          </a:p>
          <a:p>
            <a:r>
              <a:rPr lang="tr-TR" dirty="0" smtClean="0"/>
              <a:t>İntibak Komisyonları (Öğrenim ve Staj)</a:t>
            </a:r>
          </a:p>
          <a:p>
            <a:r>
              <a:rPr lang="tr-TR" dirty="0" smtClean="0"/>
              <a:t>Ev sahibi kurum (Home </a:t>
            </a:r>
            <a:r>
              <a:rPr lang="tr-TR" dirty="0" err="1" smtClean="0"/>
              <a:t>university</a:t>
            </a:r>
            <a:r>
              <a:rPr lang="tr-TR" dirty="0" smtClean="0"/>
              <a:t>/</a:t>
            </a:r>
            <a:r>
              <a:rPr lang="tr-TR" dirty="0" err="1" smtClean="0"/>
              <a:t>institution</a:t>
            </a:r>
            <a:r>
              <a:rPr lang="tr-TR" dirty="0" smtClean="0"/>
              <a:t>)</a:t>
            </a:r>
          </a:p>
          <a:p>
            <a:r>
              <a:rPr lang="tr-TR" dirty="0" smtClean="0"/>
              <a:t>Misafir olunan kurum (Host </a:t>
            </a:r>
            <a:r>
              <a:rPr lang="tr-TR" dirty="0" err="1" smtClean="0"/>
              <a:t>university</a:t>
            </a:r>
            <a:r>
              <a:rPr lang="tr-TR" dirty="0" smtClean="0"/>
              <a:t>/</a:t>
            </a:r>
            <a:r>
              <a:rPr lang="tr-TR" dirty="0" err="1" smtClean="0"/>
              <a:t>institution</a:t>
            </a:r>
            <a:r>
              <a:rPr lang="tr-TR" dirty="0" smtClean="0"/>
              <a:t>)</a:t>
            </a:r>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06953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sayfası, iletişim, duyurular</a:t>
            </a:r>
            <a:br>
              <a:rPr lang="tr-TR" dirty="0"/>
            </a:br>
            <a:endParaRPr lang="tr-TR" dirty="0"/>
          </a:p>
        </p:txBody>
      </p:sp>
      <p:sp>
        <p:nvSpPr>
          <p:cNvPr id="3" name="İçerik Yer Tutucusu 2"/>
          <p:cNvSpPr>
            <a:spLocks noGrp="1"/>
          </p:cNvSpPr>
          <p:nvPr>
            <p:ph idx="1"/>
          </p:nvPr>
        </p:nvSpPr>
        <p:spPr>
          <a:xfrm>
            <a:off x="677334" y="1577115"/>
            <a:ext cx="8596668" cy="3880773"/>
          </a:xfrm>
        </p:spPr>
        <p:txBody>
          <a:bodyPr>
            <a:normAutofit fontScale="85000" lnSpcReduction="10000"/>
          </a:bodyPr>
          <a:lstStyle/>
          <a:p>
            <a:r>
              <a:rPr lang="tr-TR" dirty="0" smtClean="0"/>
              <a:t>Erasmus+ Öğrenci Hareketliliği ile ilgili tüm bilgilendirmeler AB Ofisi web sayfası üzerinden yapılmaktadır. </a:t>
            </a:r>
          </a:p>
          <a:p>
            <a:r>
              <a:rPr lang="tr-TR" dirty="0" smtClean="0"/>
              <a:t>Tüm öğrencilerin web sayfasını kontrol etmeleri, güncel bilgi ve evrakları buradan temin etmeleri gerekmektedir. </a:t>
            </a:r>
          </a:p>
          <a:p>
            <a:r>
              <a:rPr lang="tr-TR" dirty="0" smtClean="0"/>
              <a:t>Web sayfasında yer almayan veya yeterince açık olmayan durumlar için web sayfamızda yer alan iletişim bilgilerinden konunuzla ilgili olan kişi/</a:t>
            </a:r>
            <a:r>
              <a:rPr lang="tr-TR" dirty="0" err="1" smtClean="0"/>
              <a:t>lerle</a:t>
            </a:r>
            <a:r>
              <a:rPr lang="tr-TR" dirty="0" smtClean="0"/>
              <a:t> irtibata geçebilir ve sorularınızı yönlendirebilirsiniz. </a:t>
            </a:r>
          </a:p>
          <a:p>
            <a:r>
              <a:rPr lang="tr-TR" dirty="0" smtClean="0"/>
              <a:t>Daha kapsamlı ve net bir cevap alabilmeniz ve bilginin kalıcılığı açısından sorularınızı e-posta ile iletmeniz tercih edilmektedir. </a:t>
            </a:r>
          </a:p>
          <a:p>
            <a:r>
              <a:rPr lang="tr-TR" dirty="0">
                <a:solidFill>
                  <a:srgbClr val="0070C0"/>
                </a:solidFill>
                <a:hlinkClick r:id="rId2"/>
              </a:rPr>
              <a:t>http://www.eu.yildiz.edu.tr</a:t>
            </a:r>
            <a:r>
              <a:rPr lang="tr-TR" dirty="0" smtClean="0">
                <a:solidFill>
                  <a:srgbClr val="0070C0"/>
                </a:solidFill>
                <a:hlinkClick r:id="rId2"/>
              </a:rPr>
              <a:t>/</a:t>
            </a:r>
            <a:r>
              <a:rPr lang="tr-TR" dirty="0" smtClean="0">
                <a:solidFill>
                  <a:srgbClr val="0070C0"/>
                </a:solidFill>
              </a:rPr>
              <a:t>  </a:t>
            </a:r>
          </a:p>
          <a:p>
            <a:r>
              <a:rPr lang="tr-TR" b="1" dirty="0" smtClean="0"/>
              <a:t>Erasmus+ Öğrenim faaliyeti</a:t>
            </a:r>
            <a:r>
              <a:rPr lang="tr-TR" b="1" dirty="0"/>
              <a:t>     </a:t>
            </a:r>
            <a:r>
              <a:rPr lang="tr-TR" b="1" dirty="0" smtClean="0"/>
              <a:t>	:</a:t>
            </a:r>
            <a:r>
              <a:rPr lang="tr-TR" dirty="0"/>
              <a:t> </a:t>
            </a:r>
            <a:r>
              <a:rPr lang="tr-TR" dirty="0" smtClean="0"/>
              <a:t>erasmus-outgoing@yildiz.edu.tr/erasmus@yildiz.edu.tr</a:t>
            </a:r>
            <a:endParaRPr lang="tr-TR" dirty="0" smtClean="0"/>
          </a:p>
          <a:p>
            <a:r>
              <a:rPr lang="tr-TR" b="1" dirty="0" smtClean="0"/>
              <a:t>Erasmus+ Staj faaliyeti	</a:t>
            </a:r>
            <a:r>
              <a:rPr lang="tr-TR" b="1" smtClean="0"/>
              <a:t>	</a:t>
            </a:r>
            <a:r>
              <a:rPr lang="tr-TR" b="1" smtClean="0"/>
              <a:t>:</a:t>
            </a:r>
            <a:r>
              <a:rPr lang="tr-TR" dirty="0"/>
              <a:t> </a:t>
            </a:r>
            <a:r>
              <a:rPr lang="tr-TR" dirty="0" smtClean="0"/>
              <a:t>erasmus-staj@yildiz.edu.tr</a:t>
            </a:r>
          </a:p>
          <a:p>
            <a:r>
              <a:rPr lang="tr-TR" b="1" dirty="0" smtClean="0"/>
              <a:t>Erasmus+ Hibe </a:t>
            </a:r>
            <a:r>
              <a:rPr lang="tr-TR" b="1" dirty="0"/>
              <a:t>                      </a:t>
            </a:r>
            <a:r>
              <a:rPr lang="tr-TR" b="1" dirty="0" smtClean="0"/>
              <a:t>	:</a:t>
            </a:r>
            <a:r>
              <a:rPr lang="tr-TR" dirty="0"/>
              <a:t> erasmus-hibe@yildiz.edu.tr   </a:t>
            </a:r>
            <a:endParaRPr lang="tr-TR" dirty="0" smtClean="0"/>
          </a:p>
          <a:p>
            <a:endParaRPr lang="tr-TR" dirty="0" smtClean="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34229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Yerleştirmeler: </a:t>
            </a:r>
            <a:r>
              <a:rPr lang="tr-TR" dirty="0"/>
              <a:t>21-25 Mart 2016 </a:t>
            </a:r>
          </a:p>
        </p:txBody>
      </p:sp>
      <p:sp>
        <p:nvSpPr>
          <p:cNvPr id="3" name="İçerik Yer Tutucusu 2"/>
          <p:cNvSpPr>
            <a:spLocks noGrp="1"/>
          </p:cNvSpPr>
          <p:nvPr>
            <p:ph sz="half" idx="1"/>
          </p:nvPr>
        </p:nvSpPr>
        <p:spPr>
          <a:xfrm>
            <a:off x="677334" y="1507446"/>
            <a:ext cx="4184035" cy="3880772"/>
          </a:xfrm>
        </p:spPr>
        <p:txBody>
          <a:bodyPr>
            <a:normAutofit fontScale="85000" lnSpcReduction="20000"/>
          </a:bodyPr>
          <a:lstStyle/>
          <a:p>
            <a:r>
              <a:rPr lang="tr-TR" dirty="0" smtClean="0"/>
              <a:t>Öğrenim faaliyeti</a:t>
            </a:r>
          </a:p>
          <a:p>
            <a:endParaRPr lang="tr-TR" dirty="0"/>
          </a:p>
          <a:p>
            <a:r>
              <a:rPr lang="tr-TR" dirty="0" smtClean="0"/>
              <a:t>Bölüm Erasmus Koordinatörleri tarafından uygun görülen şekilde ve zamanda bölümlerin anlaşma kontenjanlarına göre yerleştirme işlemi yapılacaktır. </a:t>
            </a:r>
          </a:p>
          <a:p>
            <a:r>
              <a:rPr lang="tr-TR" dirty="0" smtClean="0"/>
              <a:t>İlgili bölüm anlaşmaları kontenjan ve gereklilikleri incelenmiş ve karar verilmiş olarak belirtilen yer ve zamanda tercihler Bölüm Erasmus koordinatörlerine bildirilmelidir. </a:t>
            </a:r>
          </a:p>
          <a:p>
            <a:r>
              <a:rPr lang="tr-TR" dirty="0" smtClean="0"/>
              <a:t>Belirtilen tarihler dışında yapılan bir yerleştirme işlemi kabul edilmeyecektir. </a:t>
            </a:r>
          </a:p>
          <a:p>
            <a:r>
              <a:rPr lang="tr-TR" dirty="0" smtClean="0"/>
              <a:t>Bu nedenle duyurular, web sayfaları, bölüm Erasmus koordinatörlerinin odaları, panolar vb. ilan edilebilecek alanlar düzenli olarak kontrol edilmelidir. </a:t>
            </a:r>
            <a:endParaRPr lang="tr-TR" dirty="0"/>
          </a:p>
        </p:txBody>
      </p:sp>
      <p:sp>
        <p:nvSpPr>
          <p:cNvPr id="4" name="İçerik Yer Tutucusu 3"/>
          <p:cNvSpPr>
            <a:spLocks noGrp="1"/>
          </p:cNvSpPr>
          <p:nvPr>
            <p:ph sz="half" idx="2"/>
          </p:nvPr>
        </p:nvSpPr>
        <p:spPr>
          <a:xfrm>
            <a:off x="5089968" y="1507445"/>
            <a:ext cx="4184034" cy="3880773"/>
          </a:xfrm>
        </p:spPr>
        <p:txBody>
          <a:bodyPr>
            <a:normAutofit fontScale="85000" lnSpcReduction="20000"/>
          </a:bodyPr>
          <a:lstStyle/>
          <a:p>
            <a:r>
              <a:rPr lang="tr-TR" dirty="0" smtClean="0"/>
              <a:t>Staj faaliyeti</a:t>
            </a:r>
          </a:p>
          <a:p>
            <a:endParaRPr lang="tr-TR" dirty="0" smtClean="0"/>
          </a:p>
          <a:p>
            <a:r>
              <a:rPr lang="tr-TR" dirty="0" smtClean="0"/>
              <a:t>Bir staj yerinden kabul almadan staj faaliyetine öğrencinin seçilmesi mümkün değildir. Bu nedenle öğrencilerin uygun kriterleri taşıyan bir Kabul Mektubunun fotokopisini AB ofisine teslim etmeleri gerekmektedir. </a:t>
            </a:r>
          </a:p>
          <a:p>
            <a:r>
              <a:rPr lang="tr-TR" dirty="0" smtClean="0"/>
              <a:t>Daha sonra belirtilen tarihlerde öğrencilerin Kabul mektuplarını güncellemelerine müsaade edilecektir. </a:t>
            </a:r>
            <a:endParaRPr lang="tr-TR" dirty="0"/>
          </a:p>
        </p:txBody>
      </p:sp>
      <p:sp>
        <p:nvSpPr>
          <p:cNvPr id="5" name="Altbilgi Yer Tutucusu 4"/>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87526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Faaliyet öncesi </a:t>
            </a:r>
            <a:r>
              <a:rPr lang="tr-TR" dirty="0" smtClean="0"/>
              <a:t>hazırlıklar</a:t>
            </a:r>
            <a:br>
              <a:rPr lang="tr-TR" dirty="0" smtClean="0"/>
            </a:br>
            <a:r>
              <a:rPr lang="tr-TR" dirty="0" smtClean="0"/>
              <a:t>Ön araştırma-</a:t>
            </a:r>
            <a:r>
              <a:rPr lang="tr-TR" dirty="0" err="1" smtClean="0"/>
              <a:t>nomination</a:t>
            </a:r>
            <a:r>
              <a:rPr lang="tr-TR" dirty="0" smtClean="0"/>
              <a:t>-</a:t>
            </a:r>
            <a:r>
              <a:rPr lang="tr-TR" dirty="0" err="1" smtClean="0"/>
              <a:t>application</a:t>
            </a:r>
            <a:r>
              <a:rPr lang="tr-TR" dirty="0"/>
              <a:t/>
            </a:r>
            <a:br>
              <a:rPr lang="tr-TR" dirty="0"/>
            </a:br>
            <a:endParaRPr lang="tr-TR" dirty="0"/>
          </a:p>
        </p:txBody>
      </p:sp>
      <p:sp>
        <p:nvSpPr>
          <p:cNvPr id="5" name="İçerik Yer Tutucusu 4"/>
          <p:cNvSpPr>
            <a:spLocks noGrp="1"/>
          </p:cNvSpPr>
          <p:nvPr>
            <p:ph idx="1"/>
          </p:nvPr>
        </p:nvSpPr>
        <p:spPr/>
        <p:txBody>
          <a:bodyPr>
            <a:normAutofit fontScale="92500" lnSpcReduction="10000"/>
          </a:bodyPr>
          <a:lstStyle/>
          <a:p>
            <a:r>
              <a:rPr lang="tr-TR" dirty="0" smtClean="0"/>
              <a:t>Misafir olunacak kurumun web sayfası incelenerek gerekli işlemler ve dokümanlar öğrenilmelidir. Gerekirse kurumdaki yetkili kişi ile görüşülmelidir.</a:t>
            </a:r>
          </a:p>
          <a:p>
            <a:r>
              <a:rPr lang="tr-TR" dirty="0"/>
              <a:t>Erasmus Bölüm Koordinatörleri misafir olunacak kurumlara yararlanıcı hakkında bilgi vermesi anlamına gelen «</a:t>
            </a:r>
            <a:r>
              <a:rPr lang="tr-TR" dirty="0" err="1"/>
              <a:t>Nomination</a:t>
            </a:r>
            <a:r>
              <a:rPr lang="tr-TR" dirty="0"/>
              <a:t>» işlemini belirtilen süre içinde yapmalıdır.  </a:t>
            </a:r>
            <a:r>
              <a:rPr lang="tr-TR" dirty="0" err="1"/>
              <a:t>Nomination</a:t>
            </a:r>
            <a:r>
              <a:rPr lang="tr-TR" dirty="0"/>
              <a:t> işlemleri e-posta veya otomasyon sistemleri aracılığı ile yapılabilmektedir. Genellikle </a:t>
            </a:r>
            <a:r>
              <a:rPr lang="tr-TR" dirty="0" err="1"/>
              <a:t>nomination</a:t>
            </a:r>
            <a:r>
              <a:rPr lang="tr-TR" dirty="0"/>
              <a:t> işlemi tamamlanan yararlanıcılar misafir olunacak kurumdan başvuru, evrak, genel bilgilendirmeler hakkında bir e-posta alırlar.</a:t>
            </a:r>
          </a:p>
          <a:p>
            <a:r>
              <a:rPr lang="tr-TR" dirty="0"/>
              <a:t>Yararlanıcılar bu e-postada veya web sayfasında belirtilen şekilde başvurularını tamamlamalıdırlar. YTÜ tarafından seçilmiş ve ilgili okula </a:t>
            </a:r>
            <a:r>
              <a:rPr lang="tr-TR" dirty="0" err="1"/>
              <a:t>nomine</a:t>
            </a:r>
            <a:r>
              <a:rPr lang="tr-TR" dirty="0"/>
              <a:t> edilmiş olsanız dahi başvurunuzu tamamlamadığınız takdirde faaliyetten yararlanamayabilirsiniz. Başvurunuzu yaparken Learning </a:t>
            </a:r>
            <a:r>
              <a:rPr lang="tr-TR" dirty="0" err="1"/>
              <a:t>Agreement</a:t>
            </a:r>
            <a:r>
              <a:rPr lang="tr-TR" dirty="0"/>
              <a:t> vb. belgeler istenebilir, bu nedenle tüm süreci dikkatlice inceleyip evrak hazırlama, imza alma gibi zaman alan süreçleri de dikkate alarak doğru bir zaman yönetimi yapmanızı tavsiye ederiz</a:t>
            </a:r>
            <a:r>
              <a:rPr lang="tr-TR" dirty="0" smtClean="0"/>
              <a:t>.</a:t>
            </a:r>
            <a:endParaRPr lang="tr-TR" dirty="0"/>
          </a:p>
        </p:txBody>
      </p:sp>
      <p:sp>
        <p:nvSpPr>
          <p:cNvPr id="6" name="Altbilgi Yer Tutucusu 5"/>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1668700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Faaliyet öncesi </a:t>
            </a:r>
            <a:r>
              <a:rPr lang="tr-TR" dirty="0" smtClean="0"/>
              <a:t>hazırlıklar</a:t>
            </a:r>
            <a:br>
              <a:rPr lang="tr-TR" dirty="0" smtClean="0"/>
            </a:br>
            <a:r>
              <a:rPr lang="tr-TR" dirty="0" smtClean="0"/>
              <a:t>Pasaport-vize</a:t>
            </a:r>
            <a:endParaRPr lang="tr-TR" dirty="0"/>
          </a:p>
        </p:txBody>
      </p:sp>
      <p:sp>
        <p:nvSpPr>
          <p:cNvPr id="3" name="İçerik Yer Tutucusu 2"/>
          <p:cNvSpPr>
            <a:spLocks noGrp="1"/>
          </p:cNvSpPr>
          <p:nvPr>
            <p:ph idx="1"/>
          </p:nvPr>
        </p:nvSpPr>
        <p:spPr/>
        <p:txBody>
          <a:bodyPr>
            <a:normAutofit lnSpcReduction="10000"/>
          </a:bodyPr>
          <a:lstStyle/>
          <a:p>
            <a:r>
              <a:rPr lang="tr-TR" dirty="0" smtClean="0"/>
              <a:t>Misafir </a:t>
            </a:r>
            <a:r>
              <a:rPr lang="tr-TR" dirty="0"/>
              <a:t>olunacak ülke konsolosluk web sayfası incelenerek vize gereklilikleri öğrenilmelidir. </a:t>
            </a:r>
          </a:p>
          <a:p>
            <a:r>
              <a:rPr lang="tr-TR" dirty="0"/>
              <a:t>Emniyet Pasaport Birimi web sayfası incelenerek pasaport alma gereklilikleri öğrenilmelidir. </a:t>
            </a:r>
            <a:endParaRPr lang="tr-TR" dirty="0" smtClean="0"/>
          </a:p>
          <a:p>
            <a:r>
              <a:rPr lang="tr-TR" dirty="0" smtClean="0"/>
              <a:t>Erasmus+ yararlanıcısı olduğunuzu AB Ofisi’nden alacağınız </a:t>
            </a:r>
            <a:r>
              <a:rPr lang="tr-TR" dirty="0" err="1" smtClean="0"/>
              <a:t>Confirmation</a:t>
            </a:r>
            <a:r>
              <a:rPr lang="tr-TR" dirty="0" smtClean="0"/>
              <a:t> (Teyit) belgesi ile ispatlayabilirsiniz.</a:t>
            </a:r>
          </a:p>
          <a:p>
            <a:r>
              <a:rPr lang="tr-TR" dirty="0" smtClean="0"/>
              <a:t>İki </a:t>
            </a:r>
            <a:r>
              <a:rPr lang="tr-TR" dirty="0"/>
              <a:t>yıllık </a:t>
            </a:r>
            <a:r>
              <a:rPr lang="tr-TR" dirty="0" smtClean="0"/>
              <a:t>geçerliliği olan harçsız </a:t>
            </a:r>
            <a:r>
              <a:rPr lang="tr-TR" dirty="0"/>
              <a:t>pasaport almak isteyenler AB Ofisi’nden Pasaport Harç Muafiyet Belgesi </a:t>
            </a:r>
            <a:r>
              <a:rPr lang="tr-TR" dirty="0" smtClean="0"/>
              <a:t>alabilir.  </a:t>
            </a:r>
            <a:endParaRPr lang="tr-TR" dirty="0"/>
          </a:p>
          <a:p>
            <a:r>
              <a:rPr lang="tr-TR" dirty="0"/>
              <a:t>Vize, pasaport vb. randevularınızı belgelerinizdeki imzalar tamamlandıktan sonra veya tamamlanacağı tarih kesin olduktan sonra alınız. AB Ofisi’nde imzalar en geç üç gün içinde tamamlanmaktadır. </a:t>
            </a:r>
            <a:endParaRPr lang="tr-TR" dirty="0" smtClean="0"/>
          </a:p>
          <a:p>
            <a:r>
              <a:rPr lang="tr-TR" dirty="0" smtClean="0"/>
              <a:t>AB Ofisi pasaport veya vize konusunda danışmanlık hizmeti vermemektedir. </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1212271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Faaliyet </a:t>
            </a:r>
            <a:r>
              <a:rPr lang="tr-TR" dirty="0" smtClean="0"/>
              <a:t>öncesi hazırlıklar</a:t>
            </a:r>
            <a:br>
              <a:rPr lang="tr-TR" dirty="0" smtClean="0"/>
            </a:br>
            <a:r>
              <a:rPr lang="tr-TR" dirty="0" smtClean="0"/>
              <a:t>Evraklar-imzalar</a:t>
            </a:r>
            <a:endParaRPr lang="tr-TR" dirty="0"/>
          </a:p>
        </p:txBody>
      </p:sp>
      <p:sp>
        <p:nvSpPr>
          <p:cNvPr id="3" name="İçerik Yer Tutucusu 2"/>
          <p:cNvSpPr>
            <a:spLocks noGrp="1"/>
          </p:cNvSpPr>
          <p:nvPr>
            <p:ph idx="1"/>
          </p:nvPr>
        </p:nvSpPr>
        <p:spPr/>
        <p:txBody>
          <a:bodyPr/>
          <a:lstStyle/>
          <a:p>
            <a:r>
              <a:rPr lang="tr-TR" dirty="0" smtClean="0"/>
              <a:t>Yararlanıcının faaliyet için yurt dışına çıkmadan önce tamamlaması gereken bir takım evraklar bulunmaktadır. YTÜ Kalite Politikası gereği en güncel evrakların kullanılması gerekmektedir. Bu nedenle ilgili evrakların AB Ofisi web sayfası üzerinden elektronik olarak doldurulmaları büyük önem taşımaktadır. Aksi takdirde evraklar tarafınıza iade edilebilir. </a:t>
            </a:r>
            <a:endParaRPr lang="tr-TR" dirty="0"/>
          </a:p>
          <a:p>
            <a:r>
              <a:rPr lang="tr-TR" dirty="0" smtClean="0"/>
              <a:t>Tüm evrakları </a:t>
            </a:r>
            <a:r>
              <a:rPr lang="tr-TR" dirty="0"/>
              <a:t>web sayfamızda </a:t>
            </a:r>
            <a:r>
              <a:rPr lang="tr-TR" dirty="0" smtClean="0"/>
              <a:t>(</a:t>
            </a:r>
            <a:r>
              <a:rPr lang="tr-TR" dirty="0" smtClean="0">
                <a:hlinkClick r:id="rId2"/>
              </a:rPr>
              <a:t>http</a:t>
            </a:r>
            <a:r>
              <a:rPr lang="tr-TR" dirty="0">
                <a:hlinkClick r:id="rId2"/>
              </a:rPr>
              <a:t>://www.eu.yildiz.edu.tr</a:t>
            </a:r>
            <a:r>
              <a:rPr lang="tr-TR" dirty="0" smtClean="0">
                <a:hlinkClick r:id="rId2"/>
              </a:rPr>
              <a:t>/</a:t>
            </a:r>
            <a:r>
              <a:rPr lang="tr-TR" dirty="0" smtClean="0"/>
              <a:t>) Formlar sekmesi altında açıklamaları ile birlikte yer almaktadır. </a:t>
            </a:r>
          </a:p>
          <a:p>
            <a:r>
              <a:rPr lang="tr-TR" dirty="0" smtClean="0"/>
              <a:t>Erasmus kapsamında görev alan koordinatör ve komisyon üyelerinin aynı zamanda kurumumuzda ders veren akademik personel olduğunu göz önünde bulundurarak imza süreçlerinin aynı anda yapılamayacağı gerçeğinden hareketle işlerinizi son ana kadar ertelememeniz tavsiye edilir. </a:t>
            </a:r>
            <a:endParaRPr lang="tr-TR" dirty="0"/>
          </a:p>
        </p:txBody>
      </p:sp>
      <p:sp>
        <p:nvSpPr>
          <p:cNvPr id="4" name="Altbilgi Yer Tutucusu 3"/>
          <p:cNvSpPr>
            <a:spLocks noGrp="1"/>
          </p:cNvSpPr>
          <p:nvPr>
            <p:ph type="ftr" sz="quarter" idx="11"/>
          </p:nvPr>
        </p:nvSpPr>
        <p:spPr/>
        <p:txBody>
          <a:bodyPr/>
          <a:lstStyle/>
          <a:p>
            <a:r>
              <a:rPr lang="tr-TR" smtClean="0"/>
              <a:t>YTU Avrupa Birliği Ofisi</a:t>
            </a:r>
            <a:endParaRPr lang="tr-TR"/>
          </a:p>
        </p:txBody>
      </p:sp>
    </p:spTree>
    <p:extLst>
      <p:ext uri="{BB962C8B-B14F-4D97-AF65-F5344CB8AC3E}">
        <p14:creationId xmlns:p14="http://schemas.microsoft.com/office/powerpoint/2010/main" val="296547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Faaliyet öncesi </a:t>
            </a:r>
            <a:r>
              <a:rPr lang="tr-TR" dirty="0" smtClean="0"/>
              <a:t>hazırlıklar</a:t>
            </a:r>
            <a:br>
              <a:rPr lang="tr-TR" dirty="0" smtClean="0"/>
            </a:br>
            <a:r>
              <a:rPr lang="tr-TR" dirty="0" smtClean="0"/>
              <a:t>Gidiş dosyası</a:t>
            </a:r>
            <a:endParaRPr lang="tr-TR" dirty="0"/>
          </a:p>
        </p:txBody>
      </p:sp>
      <p:sp>
        <p:nvSpPr>
          <p:cNvPr id="5" name="Metin Yer Tutucusu 4"/>
          <p:cNvSpPr>
            <a:spLocks noGrp="1"/>
          </p:cNvSpPr>
          <p:nvPr>
            <p:ph type="body" idx="1"/>
          </p:nvPr>
        </p:nvSpPr>
        <p:spPr>
          <a:xfrm>
            <a:off x="675745" y="1930400"/>
            <a:ext cx="4185623" cy="576262"/>
          </a:xfrm>
        </p:spPr>
        <p:txBody>
          <a:bodyPr/>
          <a:lstStyle/>
          <a:p>
            <a:r>
              <a:rPr lang="tr-TR" dirty="0" smtClean="0"/>
              <a:t>Öğrenim Faaliyeti</a:t>
            </a:r>
            <a:endParaRPr lang="tr-TR" dirty="0"/>
          </a:p>
        </p:txBody>
      </p:sp>
      <p:sp>
        <p:nvSpPr>
          <p:cNvPr id="3" name="İçerik Yer Tutucusu 2"/>
          <p:cNvSpPr>
            <a:spLocks noGrp="1"/>
          </p:cNvSpPr>
          <p:nvPr>
            <p:ph sz="half" idx="2"/>
          </p:nvPr>
        </p:nvSpPr>
        <p:spPr>
          <a:xfrm>
            <a:off x="675745" y="2459062"/>
            <a:ext cx="4185623" cy="3304117"/>
          </a:xfrm>
        </p:spPr>
        <p:txBody>
          <a:bodyPr>
            <a:normAutofit/>
          </a:bodyPr>
          <a:lstStyle/>
          <a:p>
            <a:r>
              <a:rPr lang="tr-TR" dirty="0" smtClean="0"/>
              <a:t>Giden Öğrenci Denetim Formu-Gidiş</a:t>
            </a:r>
          </a:p>
          <a:p>
            <a:r>
              <a:rPr lang="tr-TR" dirty="0" smtClean="0"/>
              <a:t>Learning </a:t>
            </a:r>
            <a:r>
              <a:rPr lang="tr-TR" dirty="0" err="1" smtClean="0"/>
              <a:t>Agreement</a:t>
            </a:r>
            <a:r>
              <a:rPr lang="tr-TR" dirty="0" smtClean="0"/>
              <a:t> </a:t>
            </a:r>
            <a:r>
              <a:rPr lang="tr-TR" dirty="0" err="1" smtClean="0"/>
              <a:t>for</a:t>
            </a:r>
            <a:r>
              <a:rPr lang="tr-TR" dirty="0" smtClean="0"/>
              <a:t> </a:t>
            </a:r>
            <a:r>
              <a:rPr lang="tr-TR" dirty="0" err="1" smtClean="0"/>
              <a:t>Study</a:t>
            </a:r>
            <a:r>
              <a:rPr lang="tr-TR" dirty="0" smtClean="0"/>
              <a:t>; her dönem 30 ECTS</a:t>
            </a:r>
          </a:p>
          <a:p>
            <a:r>
              <a:rPr lang="tr-TR" dirty="0" smtClean="0"/>
              <a:t>İntibak A</a:t>
            </a:r>
          </a:p>
          <a:p>
            <a:r>
              <a:rPr lang="tr-TR" dirty="0" smtClean="0"/>
              <a:t>Öğrenci-Üniversite Sözleşmesi</a:t>
            </a:r>
          </a:p>
          <a:p>
            <a:r>
              <a:rPr lang="tr-TR" dirty="0" smtClean="0"/>
              <a:t>vd.</a:t>
            </a:r>
          </a:p>
          <a:p>
            <a:endParaRPr lang="tr-TR" dirty="0" smtClean="0"/>
          </a:p>
          <a:p>
            <a:endParaRPr lang="tr-TR" dirty="0"/>
          </a:p>
        </p:txBody>
      </p:sp>
      <p:sp>
        <p:nvSpPr>
          <p:cNvPr id="6" name="Metin Yer Tutucusu 5"/>
          <p:cNvSpPr>
            <a:spLocks noGrp="1"/>
          </p:cNvSpPr>
          <p:nvPr>
            <p:ph type="body" sz="quarter" idx="3"/>
          </p:nvPr>
        </p:nvSpPr>
        <p:spPr>
          <a:xfrm>
            <a:off x="5088383" y="1763741"/>
            <a:ext cx="4185618" cy="576262"/>
          </a:xfrm>
        </p:spPr>
        <p:txBody>
          <a:bodyPr/>
          <a:lstStyle/>
          <a:p>
            <a:r>
              <a:rPr lang="tr-TR" dirty="0" smtClean="0"/>
              <a:t>Staj Faaliyeti</a:t>
            </a:r>
            <a:endParaRPr lang="tr-TR" dirty="0"/>
          </a:p>
        </p:txBody>
      </p:sp>
      <p:sp>
        <p:nvSpPr>
          <p:cNvPr id="4" name="İçerik Yer Tutucusu 3"/>
          <p:cNvSpPr>
            <a:spLocks noGrp="1"/>
          </p:cNvSpPr>
          <p:nvPr>
            <p:ph sz="quarter" idx="4"/>
          </p:nvPr>
        </p:nvSpPr>
        <p:spPr>
          <a:xfrm>
            <a:off x="5088384" y="2459062"/>
            <a:ext cx="4185617" cy="3304117"/>
          </a:xfrm>
        </p:spPr>
        <p:txBody>
          <a:bodyPr>
            <a:normAutofit fontScale="77500" lnSpcReduction="20000"/>
          </a:bodyPr>
          <a:lstStyle/>
          <a:p>
            <a:r>
              <a:rPr lang="tr-TR" dirty="0" smtClean="0"/>
              <a:t>Giden Öğrenci Denetim Formu-Gidiş</a:t>
            </a:r>
          </a:p>
          <a:p>
            <a:r>
              <a:rPr lang="tr-TR" dirty="0" smtClean="0"/>
              <a:t>Learning </a:t>
            </a:r>
            <a:r>
              <a:rPr lang="tr-TR" dirty="0" err="1" smtClean="0"/>
              <a:t>Agreement</a:t>
            </a:r>
            <a:r>
              <a:rPr lang="tr-TR" dirty="0" smtClean="0"/>
              <a:t> </a:t>
            </a:r>
            <a:r>
              <a:rPr lang="tr-TR" dirty="0" err="1" smtClean="0"/>
              <a:t>for</a:t>
            </a:r>
            <a:r>
              <a:rPr lang="tr-TR" dirty="0" smtClean="0"/>
              <a:t> </a:t>
            </a:r>
            <a:r>
              <a:rPr lang="tr-TR" dirty="0" err="1" smtClean="0"/>
              <a:t>Traineeship</a:t>
            </a:r>
            <a:r>
              <a:rPr lang="tr-TR" dirty="0" smtClean="0"/>
              <a:t>; nasıl hazırlanması gerektiği web sayfamızda detaylı bir şekilde açıklanmıştır. </a:t>
            </a:r>
          </a:p>
          <a:p>
            <a:r>
              <a:rPr lang="tr-TR" dirty="0" smtClean="0"/>
              <a:t>Erasmus Staj İntibak A; Zorunlu veya gönüllü tüm staj faaliyetleri için zorunludur.</a:t>
            </a:r>
          </a:p>
          <a:p>
            <a:r>
              <a:rPr lang="tr-TR" dirty="0" smtClean="0"/>
              <a:t>Sigortalar; Genel Sağlık, Kaza, Mesuliyet sigortaları</a:t>
            </a:r>
          </a:p>
          <a:p>
            <a:r>
              <a:rPr lang="tr-TR" dirty="0" smtClean="0"/>
              <a:t>Öğrenci-Üniversite Sözleşmesi; dosyasını eksiksiz veren yararlanıcılar için düzenlenir ve e-posta ile kendilerine iletilir. Islak imzalı 4 kopyası AB ofisine iletilir. </a:t>
            </a:r>
          </a:p>
          <a:p>
            <a:r>
              <a:rPr lang="tr-TR" dirty="0" smtClean="0"/>
              <a:t>vd.</a:t>
            </a:r>
            <a:endParaRPr lang="tr-TR" dirty="0"/>
          </a:p>
        </p:txBody>
      </p:sp>
      <p:sp>
        <p:nvSpPr>
          <p:cNvPr id="7" name="Altbilgi Yer Tutucusu 6"/>
          <p:cNvSpPr>
            <a:spLocks noGrp="1"/>
          </p:cNvSpPr>
          <p:nvPr>
            <p:ph type="ftr" sz="quarter" idx="11"/>
          </p:nvPr>
        </p:nvSpPr>
        <p:spPr/>
        <p:txBody>
          <a:bodyPr/>
          <a:lstStyle/>
          <a:p>
            <a:r>
              <a:rPr lang="tr-TR" dirty="0" smtClean="0"/>
              <a:t>YTU Avrupa Birliği Ofisi</a:t>
            </a:r>
            <a:endParaRPr lang="tr-TR" dirty="0"/>
          </a:p>
        </p:txBody>
      </p:sp>
      <p:sp>
        <p:nvSpPr>
          <p:cNvPr id="8" name="Dikdörtgen 7"/>
          <p:cNvSpPr/>
          <p:nvPr/>
        </p:nvSpPr>
        <p:spPr>
          <a:xfrm>
            <a:off x="3912733" y="1334880"/>
            <a:ext cx="3337388" cy="369332"/>
          </a:xfrm>
          <a:prstGeom prst="rect">
            <a:avLst/>
          </a:prstGeom>
        </p:spPr>
        <p:txBody>
          <a:bodyPr wrap="none">
            <a:spAutoFit/>
          </a:bodyPr>
          <a:lstStyle/>
          <a:p>
            <a:r>
              <a:rPr lang="tr-TR" dirty="0">
                <a:hlinkClick r:id="rId2"/>
              </a:rPr>
              <a:t>http://www.eu.yildiz.edu.tr</a:t>
            </a:r>
            <a:r>
              <a:rPr lang="tr-TR" dirty="0" smtClean="0">
                <a:hlinkClick r:id="rId2"/>
              </a:rPr>
              <a:t>/</a:t>
            </a:r>
            <a:r>
              <a:rPr lang="tr-TR" dirty="0" smtClean="0"/>
              <a:t> </a:t>
            </a:r>
            <a:endParaRPr lang="tr-TR" dirty="0"/>
          </a:p>
        </p:txBody>
      </p:sp>
    </p:spTree>
    <p:extLst>
      <p:ext uri="{BB962C8B-B14F-4D97-AF65-F5344CB8AC3E}">
        <p14:creationId xmlns:p14="http://schemas.microsoft.com/office/powerpoint/2010/main" val="3757021321"/>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411</TotalTime>
  <Words>1785</Words>
  <Application>Microsoft Office PowerPoint</Application>
  <PresentationFormat>Geniş ekran</PresentationFormat>
  <Paragraphs>173</Paragraphs>
  <Slides>19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Trebuchet MS</vt:lpstr>
      <vt:lpstr>Wingdings 3</vt:lpstr>
      <vt:lpstr>Kristal</vt:lpstr>
      <vt:lpstr>ERASMUS+ ÖĞRENCİ HAREKETLİLİĞİ Öğrenim ve Staj Faaliyeti Yararlanıcı Bilgilendirme Sunumu 21 Mart 2016</vt:lpstr>
      <vt:lpstr>Gündem</vt:lpstr>
      <vt:lpstr>Terimler</vt:lpstr>
      <vt:lpstr>Web sayfası, iletişim, duyurular </vt:lpstr>
      <vt:lpstr>Yerleştirmeler: 21-25 Mart 2016 </vt:lpstr>
      <vt:lpstr>Faaliyet öncesi hazırlıklar Ön araştırma-nomination-application </vt:lpstr>
      <vt:lpstr>Faaliyet öncesi hazırlıklar Pasaport-vize</vt:lpstr>
      <vt:lpstr>Faaliyet öncesi hazırlıklar Evraklar-imzalar</vt:lpstr>
      <vt:lpstr>Faaliyet öncesi hazırlıklar Gidiş dosyası</vt:lpstr>
      <vt:lpstr>Faaliyet öncesi hazırlıklar Seyahat </vt:lpstr>
      <vt:lpstr>Faaliyet öncesi hazırlıklar Seyahat </vt:lpstr>
      <vt:lpstr>Faaliyet öncesi hazırlıklar Dosya teslimi-OLS</vt:lpstr>
      <vt:lpstr>Faaliyet öncesi hazırlıklar OLS Online Linguistic Support-Çevrimiçi Dil Desteği </vt:lpstr>
      <vt:lpstr>Faaliyet öncesi hazırlıklar OLS- İçerik</vt:lpstr>
      <vt:lpstr>Faaliyet öncesi hazırlıklar Hibe</vt:lpstr>
      <vt:lpstr>Faaliyet boyunca hazırlıklar   </vt:lpstr>
      <vt:lpstr>Faaliyet sonrası hazırlıklar </vt:lpstr>
      <vt:lpstr>Hatırlatmalar</vt:lpstr>
      <vt:lpstr>Katılımınız için teşekkürler.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ÖĞRENCİ HAREKETLİLİĞİ Öğrenim ve Staj Faaliyeti Yararlanıcı Oryantasyon Sunumu 21 Mart 2016</dc:title>
  <dc:creator>Pencere</dc:creator>
  <cp:lastModifiedBy>ab ofisi1</cp:lastModifiedBy>
  <cp:revision>35</cp:revision>
  <dcterms:created xsi:type="dcterms:W3CDTF">2016-03-04T06:58:02Z</dcterms:created>
  <dcterms:modified xsi:type="dcterms:W3CDTF">2016-03-22T11:50:08Z</dcterms:modified>
</cp:coreProperties>
</file>